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3.xml" ContentType="application/vnd.openxmlformats-officedocument.themeOverr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2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6" r:id="rId4"/>
    <p:sldMasterId id="2147483710" r:id="rId5"/>
    <p:sldMasterId id="2147483722" r:id="rId6"/>
  </p:sldMasterIdLst>
  <p:notesMasterIdLst>
    <p:notesMasterId r:id="rId57"/>
  </p:notesMasterIdLst>
  <p:sldIdLst>
    <p:sldId id="1129" r:id="rId7"/>
    <p:sldId id="2147376935" r:id="rId8"/>
    <p:sldId id="2147376944" r:id="rId9"/>
    <p:sldId id="2147376957" r:id="rId10"/>
    <p:sldId id="2147376943" r:id="rId11"/>
    <p:sldId id="2147376961" r:id="rId12"/>
    <p:sldId id="2147376984" r:id="rId13"/>
    <p:sldId id="2147376972" r:id="rId14"/>
    <p:sldId id="2147376973" r:id="rId15"/>
    <p:sldId id="2147376974" r:id="rId16"/>
    <p:sldId id="2147376975" r:id="rId17"/>
    <p:sldId id="2147376976" r:id="rId18"/>
    <p:sldId id="2147376963" r:id="rId19"/>
    <p:sldId id="2147376964" r:id="rId20"/>
    <p:sldId id="269" r:id="rId21"/>
    <p:sldId id="2147376977" r:id="rId22"/>
    <p:sldId id="2147376982" r:id="rId23"/>
    <p:sldId id="2147376979" r:id="rId24"/>
    <p:sldId id="2147376978" r:id="rId25"/>
    <p:sldId id="2147376980" r:id="rId26"/>
    <p:sldId id="2147376966" r:id="rId27"/>
    <p:sldId id="260" r:id="rId28"/>
    <p:sldId id="257" r:id="rId29"/>
    <p:sldId id="259" r:id="rId30"/>
    <p:sldId id="2147376986" r:id="rId31"/>
    <p:sldId id="2147376987" r:id="rId32"/>
    <p:sldId id="2147376985" r:id="rId33"/>
    <p:sldId id="268" r:id="rId34"/>
    <p:sldId id="2147376949" r:id="rId35"/>
    <p:sldId id="2147376939" r:id="rId36"/>
    <p:sldId id="2147376948" r:id="rId37"/>
    <p:sldId id="2147376988" r:id="rId38"/>
    <p:sldId id="2147376989" r:id="rId39"/>
    <p:sldId id="1042" r:id="rId40"/>
    <p:sldId id="1121" r:id="rId41"/>
    <p:sldId id="2147376950" r:id="rId42"/>
    <p:sldId id="2147376990" r:id="rId43"/>
    <p:sldId id="2147376992" r:id="rId44"/>
    <p:sldId id="277" r:id="rId45"/>
    <p:sldId id="2147376946" r:id="rId46"/>
    <p:sldId id="2147376940" r:id="rId47"/>
    <p:sldId id="2147376941" r:id="rId48"/>
    <p:sldId id="2147376991" r:id="rId49"/>
    <p:sldId id="2147376993" r:id="rId50"/>
    <p:sldId id="2147376971" r:id="rId51"/>
    <p:sldId id="1109" r:id="rId52"/>
    <p:sldId id="1110" r:id="rId53"/>
    <p:sldId id="2147376953" r:id="rId54"/>
    <p:sldId id="1122" r:id="rId55"/>
    <p:sldId id="214737699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AD6075D-94C4-4E1D-9C33-08C5AE7A290D}">
          <p14:sldIdLst>
            <p14:sldId id="1129"/>
            <p14:sldId id="2147376935"/>
            <p14:sldId id="2147376944"/>
            <p14:sldId id="2147376957"/>
            <p14:sldId id="2147376943"/>
          </p14:sldIdLst>
        </p14:section>
        <p14:section name="Activision Blizzard Revenue Analysis" id="{63620F3D-D085-4433-905C-A53E38D4CC55}">
          <p14:sldIdLst>
            <p14:sldId id="2147376961"/>
            <p14:sldId id="2147376984"/>
            <p14:sldId id="2147376972"/>
            <p14:sldId id="2147376973"/>
            <p14:sldId id="2147376974"/>
            <p14:sldId id="2147376975"/>
            <p14:sldId id="2147376976"/>
          </p14:sldIdLst>
        </p14:section>
        <p14:section name="Old Games Analysis" id="{3257C869-0365-4864-B128-BC7CFC78FDDB}">
          <p14:sldIdLst>
            <p14:sldId id="2147376963"/>
            <p14:sldId id="2147376964"/>
            <p14:sldId id="269"/>
            <p14:sldId id="2147376977"/>
            <p14:sldId id="2147376982"/>
            <p14:sldId id="2147376979"/>
            <p14:sldId id="2147376978"/>
            <p14:sldId id="2147376980"/>
            <p14:sldId id="2147376966"/>
            <p14:sldId id="260"/>
            <p14:sldId id="257"/>
            <p14:sldId id="259"/>
          </p14:sldIdLst>
        </p14:section>
        <p14:section name="Metaverse Analysis" id="{3BE8612E-78F4-4FBC-B3F5-BB8D798EE1E1}">
          <p14:sldIdLst>
            <p14:sldId id="2147376986"/>
            <p14:sldId id="2147376987"/>
            <p14:sldId id="2147376985"/>
            <p14:sldId id="268"/>
            <p14:sldId id="2147376949"/>
            <p14:sldId id="2147376939"/>
            <p14:sldId id="2147376948"/>
            <p14:sldId id="2147376988"/>
            <p14:sldId id="2147376989"/>
            <p14:sldId id="1042"/>
            <p14:sldId id="1121"/>
            <p14:sldId id="2147376950"/>
            <p14:sldId id="2147376990"/>
            <p14:sldId id="2147376992"/>
            <p14:sldId id="277"/>
            <p14:sldId id="2147376946"/>
            <p14:sldId id="2147376940"/>
            <p14:sldId id="2147376941"/>
            <p14:sldId id="2147376991"/>
            <p14:sldId id="2147376993"/>
            <p14:sldId id="2147376971"/>
            <p14:sldId id="1109"/>
            <p14:sldId id="1110"/>
            <p14:sldId id="2147376953"/>
            <p14:sldId id="1122"/>
            <p14:sldId id="2147376994"/>
          </p14:sldIdLst>
        </p14:section>
      </p14:sectionLst>
    </p:ext>
    <p:ext uri="{EFAFB233-063F-42B5-8137-9DF3F51BA10A}">
      <p15:sldGuideLst xmlns:p15="http://schemas.microsoft.com/office/powerpoint/2012/main">
        <p15:guide id="1" orient="horz" pos="2064" userDrawn="1">
          <p15:clr>
            <a:srgbClr val="A4A3A4"/>
          </p15:clr>
        </p15:guide>
        <p15:guide id="2" pos="39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861883-E7A8-92C0-0E75-CDF6EDC0238F}" name="Wilson Weng" initials="WW" userId="5cfba69e8f273ff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BDFF"/>
    <a:srgbClr val="A000B0"/>
    <a:srgbClr val="EFD1ED"/>
    <a:srgbClr val="F0F0F0"/>
    <a:srgbClr val="BFBFBF"/>
    <a:srgbClr val="2FDFF1"/>
    <a:srgbClr val="55FF00"/>
    <a:srgbClr val="56F87D"/>
    <a:srgbClr val="FC97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81867" autoAdjust="0"/>
  </p:normalViewPr>
  <p:slideViewPr>
    <p:cSldViewPr snapToGrid="0" showGuides="1">
      <p:cViewPr varScale="1">
        <p:scale>
          <a:sx n="57" d="100"/>
          <a:sy n="57" d="100"/>
        </p:scale>
        <p:origin x="720" y="62"/>
      </p:cViewPr>
      <p:guideLst>
        <p:guide orient="horz" pos="2064"/>
        <p:guide pos="39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percentage</c:v>
                </c:pt>
              </c:strCache>
            </c:strRef>
          </c:tx>
          <c:spPr>
            <a:ln>
              <a:solidFill>
                <a:schemeClr val="tx1"/>
              </a:solidFill>
            </a:ln>
          </c:spPr>
          <c:explosion val="2"/>
          <c:dPt>
            <c:idx val="0"/>
            <c:bubble3D val="0"/>
            <c:spPr>
              <a:solidFill>
                <a:srgbClr val="A000B0"/>
              </a:solidFill>
              <a:ln w="19050">
                <a:solidFill>
                  <a:schemeClr val="tx1"/>
                </a:solidFill>
              </a:ln>
              <a:effectLst/>
            </c:spPr>
            <c:extLst>
              <c:ext xmlns:c16="http://schemas.microsoft.com/office/drawing/2014/chart" uri="{C3380CC4-5D6E-409C-BE32-E72D297353CC}">
                <c16:uniqueId val="{00000001-E95E-4925-9E0C-4BB3E605CE49}"/>
              </c:ext>
            </c:extLst>
          </c:dPt>
          <c:dPt>
            <c:idx val="1"/>
            <c:bubble3D val="0"/>
            <c:explosion val="1"/>
            <c:spPr>
              <a:solidFill>
                <a:srgbClr val="F0F0F0"/>
              </a:solidFill>
              <a:ln w="19050">
                <a:solidFill>
                  <a:schemeClr val="tx1"/>
                </a:solidFill>
              </a:ln>
              <a:effectLst/>
            </c:spPr>
            <c:extLst>
              <c:ext xmlns:c16="http://schemas.microsoft.com/office/drawing/2014/chart" uri="{C3380CC4-5D6E-409C-BE32-E72D297353CC}">
                <c16:uniqueId val="{00000003-E95E-4925-9E0C-4BB3E605CE49}"/>
              </c:ext>
            </c:extLst>
          </c:dPt>
          <c:cat>
            <c:strRef>
              <c:f>Sheet1!$A$2:$A$3</c:f>
              <c:strCache>
                <c:ptCount val="2"/>
                <c:pt idx="0">
                  <c:v>gamers</c:v>
                </c:pt>
                <c:pt idx="1">
                  <c:v>non-gamers</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8-E95E-4925-9E0C-4BB3E605CE49}"/>
            </c:ext>
          </c:extLst>
        </c:ser>
        <c:dLbls>
          <c:showLegendKey val="0"/>
          <c:showVal val="0"/>
          <c:showCatName val="0"/>
          <c:showSerName val="0"/>
          <c:showPercent val="0"/>
          <c:showBubbleSize val="0"/>
          <c:showLeaderLines val="1"/>
        </c:dLbls>
        <c:firstSliceAng val="0"/>
        <c:holeSize val="68"/>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55925437605077"/>
          <c:y val="0.16360704145669586"/>
          <c:w val="0.53306746438801245"/>
          <c:h val="0.57308200117811947"/>
        </c:manualLayout>
      </c:layout>
      <c:doughnutChart>
        <c:varyColors val="1"/>
        <c:ser>
          <c:idx val="0"/>
          <c:order val="0"/>
          <c:tx>
            <c:strRef>
              <c:f>Sheet1!$B$1</c:f>
              <c:strCache>
                <c:ptCount val="1"/>
                <c:pt idx="0">
                  <c:v>percentage</c:v>
                </c:pt>
              </c:strCache>
            </c:strRef>
          </c:tx>
          <c:spPr>
            <a:solidFill>
              <a:srgbClr val="56F87D"/>
            </a:solidFill>
            <a:ln>
              <a:solidFill>
                <a:schemeClr val="tx1"/>
              </a:solidFill>
            </a:ln>
          </c:spPr>
          <c:explosion val="2"/>
          <c:dPt>
            <c:idx val="0"/>
            <c:bubble3D val="0"/>
            <c:spPr>
              <a:solidFill>
                <a:srgbClr val="F0F0F0"/>
              </a:solidFill>
              <a:ln w="19050">
                <a:solidFill>
                  <a:schemeClr val="tx1"/>
                </a:solidFill>
              </a:ln>
              <a:effectLst/>
            </c:spPr>
            <c:extLst>
              <c:ext xmlns:c16="http://schemas.microsoft.com/office/drawing/2014/chart" uri="{C3380CC4-5D6E-409C-BE32-E72D297353CC}">
                <c16:uniqueId val="{00000001-9EE6-458A-A204-5DB2216AEB3E}"/>
              </c:ext>
            </c:extLst>
          </c:dPt>
          <c:dPt>
            <c:idx val="1"/>
            <c:bubble3D val="0"/>
            <c:spPr>
              <a:solidFill>
                <a:srgbClr val="56F87D"/>
              </a:solidFill>
              <a:ln w="19050">
                <a:solidFill>
                  <a:schemeClr val="tx1"/>
                </a:solidFill>
              </a:ln>
              <a:effectLst/>
            </c:spPr>
            <c:extLst>
              <c:ext xmlns:c16="http://schemas.microsoft.com/office/drawing/2014/chart" uri="{C3380CC4-5D6E-409C-BE32-E72D297353CC}">
                <c16:uniqueId val="{00000003-9EE6-458A-A204-5DB2216AEB3E}"/>
              </c:ext>
            </c:extLst>
          </c:dPt>
          <c:cat>
            <c:strRef>
              <c:f>Sheet1!$A$2:$A$3</c:f>
              <c:strCache>
                <c:ptCount val="2"/>
                <c:pt idx="0">
                  <c:v>only gaming participation</c:v>
                </c:pt>
                <c:pt idx="1">
                  <c:v>non-gaming actities partitipation</c:v>
                </c:pt>
              </c:strCache>
            </c:strRef>
          </c:cat>
          <c:val>
            <c:numRef>
              <c:f>Sheet1!$B$2:$B$3</c:f>
              <c:numCache>
                <c:formatCode>0%</c:formatCode>
                <c:ptCount val="2"/>
                <c:pt idx="0">
                  <c:v>0.4</c:v>
                </c:pt>
                <c:pt idx="1">
                  <c:v>0.6</c:v>
                </c:pt>
              </c:numCache>
            </c:numRef>
          </c:val>
          <c:extLst>
            <c:ext xmlns:c16="http://schemas.microsoft.com/office/drawing/2014/chart" uri="{C3380CC4-5D6E-409C-BE32-E72D297353CC}">
              <c16:uniqueId val="{00000004-9EE6-458A-A204-5DB2216AEB3E}"/>
            </c:ext>
          </c:extLst>
        </c:ser>
        <c:dLbls>
          <c:showLegendKey val="0"/>
          <c:showVal val="0"/>
          <c:showCatName val="0"/>
          <c:showSerName val="0"/>
          <c:showPercent val="0"/>
          <c:showBubbleSize val="0"/>
          <c:showLeaderLines val="1"/>
        </c:dLbls>
        <c:firstSliceAng val="0"/>
        <c:holeSize val="68"/>
      </c:doughnutChart>
      <c:spPr>
        <a:noFill/>
        <a:ln>
          <a:noFill/>
        </a:ln>
        <a:effectLst/>
      </c:spPr>
    </c:plotArea>
    <c:legend>
      <c:legendPos val="r"/>
      <c:layout>
        <c:manualLayout>
          <c:xMode val="edge"/>
          <c:yMode val="edge"/>
          <c:x val="0"/>
          <c:y val="0.75555920505328322"/>
          <c:w val="1"/>
          <c:h val="0.1128288353786410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5054344000930278"/>
          <c:y val="8.003106017348465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Palatino Linotype" panose="02040502050505030304" pitchFamily="18"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Gaming Population, US, 2019 VS. 2021, Millions Gamers</c:v>
                </c:pt>
              </c:strCache>
            </c:strRef>
          </c:tx>
          <c:spPr>
            <a:solidFill>
              <a:srgbClr val="A000B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2019</c:v>
                </c:pt>
                <c:pt idx="1">
                  <c:v>2021</c:v>
                </c:pt>
              </c:numCache>
            </c:numRef>
          </c:cat>
          <c:val>
            <c:numRef>
              <c:f>Sheet1!$B$2:$B$3</c:f>
              <c:numCache>
                <c:formatCode>General</c:formatCode>
                <c:ptCount val="2"/>
                <c:pt idx="0">
                  <c:v>124</c:v>
                </c:pt>
                <c:pt idx="1">
                  <c:v>151</c:v>
                </c:pt>
              </c:numCache>
            </c:numRef>
          </c:val>
          <c:extLst>
            <c:ext xmlns:c16="http://schemas.microsoft.com/office/drawing/2014/chart" uri="{C3380CC4-5D6E-409C-BE32-E72D297353CC}">
              <c16:uniqueId val="{00000000-A5DA-4079-9052-EB582B856C2F}"/>
            </c:ext>
          </c:extLst>
        </c:ser>
        <c:dLbls>
          <c:dLblPos val="outEnd"/>
          <c:showLegendKey val="0"/>
          <c:showVal val="1"/>
          <c:showCatName val="0"/>
          <c:showSerName val="0"/>
          <c:showPercent val="0"/>
          <c:showBubbleSize val="0"/>
        </c:dLbls>
        <c:gapWidth val="219"/>
        <c:overlap val="-27"/>
        <c:axId val="724553376"/>
        <c:axId val="724550880"/>
      </c:barChart>
      <c:catAx>
        <c:axId val="72455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crossAx val="724550880"/>
        <c:crosses val="autoZero"/>
        <c:auto val="1"/>
        <c:lblAlgn val="ctr"/>
        <c:lblOffset val="100"/>
        <c:noMultiLvlLbl val="0"/>
      </c:catAx>
      <c:valAx>
        <c:axId val="7245508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crossAx val="724553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Palatino Linotype" panose="020405020505050303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0344237862752442"/>
          <c:y val="3.2539679925213637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Palatino Linotype" panose="02040502050505030304" pitchFamily="18"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Average Monthly Video Game Dollar Spend Per Gamer, US, 2019 VS. 2021, USD Per Month</c:v>
                </c:pt>
              </c:strCache>
            </c:strRef>
          </c:tx>
          <c:spPr>
            <a:solidFill>
              <a:srgbClr val="56F87D"/>
            </a:solidFill>
            <a:ln>
              <a:noFill/>
            </a:ln>
            <a:effectLst/>
          </c:spPr>
          <c:invertIfNegative val="0"/>
          <c:dPt>
            <c:idx val="0"/>
            <c:invertIfNegative val="0"/>
            <c:bubble3D val="0"/>
            <c:spPr>
              <a:solidFill>
                <a:srgbClr val="56F87D"/>
              </a:solidFill>
              <a:ln>
                <a:noFill/>
              </a:ln>
              <a:effectLst/>
            </c:spPr>
            <c:extLst>
              <c:ext xmlns:c16="http://schemas.microsoft.com/office/drawing/2014/chart" uri="{C3380CC4-5D6E-409C-BE32-E72D297353CC}">
                <c16:uniqueId val="{00000001-900F-4068-94E4-1445B27DEB52}"/>
              </c:ext>
            </c:extLst>
          </c:dPt>
          <c:dPt>
            <c:idx val="1"/>
            <c:invertIfNegative val="0"/>
            <c:bubble3D val="0"/>
            <c:spPr>
              <a:solidFill>
                <a:srgbClr val="56F87D"/>
              </a:solidFill>
              <a:ln>
                <a:noFill/>
              </a:ln>
              <a:effectLst/>
            </c:spPr>
            <c:extLst>
              <c:ext xmlns:c16="http://schemas.microsoft.com/office/drawing/2014/chart" uri="{C3380CC4-5D6E-409C-BE32-E72D297353CC}">
                <c16:uniqueId val="{00000003-900F-4068-94E4-1445B27DEB5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2019</c:v>
                </c:pt>
                <c:pt idx="1">
                  <c:v>2021</c:v>
                </c:pt>
              </c:numCache>
            </c:numRef>
          </c:cat>
          <c:val>
            <c:numRef>
              <c:f>Sheet1!$B$2:$B$3</c:f>
              <c:numCache>
                <c:formatCode>General</c:formatCode>
                <c:ptCount val="2"/>
                <c:pt idx="0">
                  <c:v>19.04</c:v>
                </c:pt>
                <c:pt idx="1">
                  <c:v>19.93</c:v>
                </c:pt>
              </c:numCache>
            </c:numRef>
          </c:val>
          <c:extLst>
            <c:ext xmlns:c16="http://schemas.microsoft.com/office/drawing/2014/chart" uri="{C3380CC4-5D6E-409C-BE32-E72D297353CC}">
              <c16:uniqueId val="{00000004-900F-4068-94E4-1445B27DEB52}"/>
            </c:ext>
          </c:extLst>
        </c:ser>
        <c:dLbls>
          <c:dLblPos val="outEnd"/>
          <c:showLegendKey val="0"/>
          <c:showVal val="1"/>
          <c:showCatName val="0"/>
          <c:showSerName val="0"/>
          <c:showPercent val="0"/>
          <c:showBubbleSize val="0"/>
        </c:dLbls>
        <c:gapWidth val="219"/>
        <c:overlap val="-27"/>
        <c:axId val="724553376"/>
        <c:axId val="724550880"/>
      </c:barChart>
      <c:catAx>
        <c:axId val="72455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crossAx val="724550880"/>
        <c:crosses val="autoZero"/>
        <c:auto val="1"/>
        <c:lblAlgn val="ctr"/>
        <c:lblOffset val="100"/>
        <c:noMultiLvlLbl val="0"/>
      </c:catAx>
      <c:valAx>
        <c:axId val="7245508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crossAx val="724553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Palatino Linotype" panose="0204050205050503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Palatino Linotype" panose="02040502050505030304" pitchFamily="18" charset="0"/>
                <a:ea typeface="+mn-ea"/>
                <a:cs typeface="+mn-cs"/>
              </a:defRPr>
            </a:pPr>
            <a:r>
              <a:rPr lang="en-US" sz="1400" b="1" i="0" u="none" strike="noStrike" baseline="0" dirty="0">
                <a:effectLst/>
              </a:rPr>
              <a:t>Distribution of video game users, mobile gaming app users, adult population in the United States in 2021, by gender, adults</a:t>
            </a:r>
            <a:endParaRPr lang="en-US" sz="1400" dirty="0"/>
          </a:p>
        </c:rich>
      </c:tx>
      <c:layout>
        <c:manualLayout>
          <c:xMode val="edge"/>
          <c:yMode val="edge"/>
          <c:x val="0.1037000363375301"/>
          <c:y val="1.560198476902305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Palatino Linotype" panose="02040502050505030304" pitchFamily="18"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Mobile Gamers</c:v>
                </c:pt>
              </c:strCache>
            </c:strRef>
          </c:tx>
          <c:spPr>
            <a:solidFill>
              <a:srgbClr val="BFBFB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Female</c:v>
                </c:pt>
                <c:pt idx="1">
                  <c:v>Male</c:v>
                </c:pt>
              </c:strCache>
            </c:strRef>
          </c:cat>
          <c:val>
            <c:numRef>
              <c:f>Sheet1!$B$2:$B$3</c:f>
              <c:numCache>
                <c:formatCode>0%</c:formatCode>
                <c:ptCount val="2"/>
                <c:pt idx="0">
                  <c:v>0.55000000000000004</c:v>
                </c:pt>
                <c:pt idx="1">
                  <c:v>0.44</c:v>
                </c:pt>
              </c:numCache>
            </c:numRef>
          </c:val>
          <c:extLst>
            <c:ext xmlns:c16="http://schemas.microsoft.com/office/drawing/2014/chart" uri="{C3380CC4-5D6E-409C-BE32-E72D297353CC}">
              <c16:uniqueId val="{00000000-E651-494E-845A-D694922588D6}"/>
            </c:ext>
          </c:extLst>
        </c:ser>
        <c:ser>
          <c:idx val="1"/>
          <c:order val="1"/>
          <c:tx>
            <c:strRef>
              <c:f>Sheet1!$C$1</c:f>
              <c:strCache>
                <c:ptCount val="1"/>
                <c:pt idx="0">
                  <c:v>Video Gamers</c:v>
                </c:pt>
              </c:strCache>
            </c:strRef>
          </c:tx>
          <c:spPr>
            <a:solidFill>
              <a:srgbClr val="A000B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Female</c:v>
                </c:pt>
                <c:pt idx="1">
                  <c:v>Male</c:v>
                </c:pt>
              </c:strCache>
            </c:strRef>
          </c:cat>
          <c:val>
            <c:numRef>
              <c:f>Sheet1!$C$2:$C$3</c:f>
              <c:numCache>
                <c:formatCode>0.0%</c:formatCode>
                <c:ptCount val="2"/>
                <c:pt idx="0">
                  <c:v>0.41499999999999998</c:v>
                </c:pt>
                <c:pt idx="1">
                  <c:v>0.58499999999999996</c:v>
                </c:pt>
              </c:numCache>
            </c:numRef>
          </c:val>
          <c:extLst>
            <c:ext xmlns:c16="http://schemas.microsoft.com/office/drawing/2014/chart" uri="{C3380CC4-5D6E-409C-BE32-E72D297353CC}">
              <c16:uniqueId val="{00000002-E651-494E-845A-D694922588D6}"/>
            </c:ext>
          </c:extLst>
        </c:ser>
        <c:ser>
          <c:idx val="2"/>
          <c:order val="2"/>
          <c:tx>
            <c:strRef>
              <c:f>Sheet1!$D$1</c:f>
              <c:strCache>
                <c:ptCount val="1"/>
                <c:pt idx="0">
                  <c:v>Population</c:v>
                </c:pt>
              </c:strCache>
            </c:strRef>
          </c:tx>
          <c:spPr>
            <a:solidFill>
              <a:srgbClr val="56F87D"/>
            </a:solidFill>
            <a:ln w="5715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Female</c:v>
                </c:pt>
                <c:pt idx="1">
                  <c:v>Male</c:v>
                </c:pt>
              </c:strCache>
            </c:strRef>
          </c:cat>
          <c:val>
            <c:numRef>
              <c:f>Sheet1!$D$2:$D$3</c:f>
              <c:numCache>
                <c:formatCode>0.00%</c:formatCode>
                <c:ptCount val="2"/>
                <c:pt idx="0">
                  <c:v>0.51707025439051413</c:v>
                </c:pt>
                <c:pt idx="1">
                  <c:v>0.48293150051786293</c:v>
                </c:pt>
              </c:numCache>
            </c:numRef>
          </c:val>
          <c:extLst>
            <c:ext xmlns:c16="http://schemas.microsoft.com/office/drawing/2014/chart" uri="{C3380CC4-5D6E-409C-BE32-E72D297353CC}">
              <c16:uniqueId val="{00000005-E651-494E-845A-D694922588D6}"/>
            </c:ext>
          </c:extLst>
        </c:ser>
        <c:dLbls>
          <c:dLblPos val="outEnd"/>
          <c:showLegendKey val="0"/>
          <c:showVal val="1"/>
          <c:showCatName val="0"/>
          <c:showSerName val="0"/>
          <c:showPercent val="0"/>
          <c:showBubbleSize val="0"/>
        </c:dLbls>
        <c:gapWidth val="219"/>
        <c:axId val="2113111711"/>
        <c:axId val="558701727"/>
      </c:barChart>
      <c:catAx>
        <c:axId val="2113111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crossAx val="558701727"/>
        <c:crosses val="autoZero"/>
        <c:auto val="1"/>
        <c:lblAlgn val="ctr"/>
        <c:lblOffset val="100"/>
        <c:noMultiLvlLbl val="0"/>
      </c:catAx>
      <c:valAx>
        <c:axId val="558701727"/>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crossAx val="2113111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Palatino Linotype" panose="0204050205050503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Palatino Linotype" panose="02040502050505030304"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bg1"/>
                </a:solidFill>
                <a:latin typeface="Palatino Linotype" panose="02040502050505030304" pitchFamily="18" charset="0"/>
                <a:ea typeface="+mn-ea"/>
                <a:cs typeface="+mn-cs"/>
              </a:defRPr>
            </a:pPr>
            <a:r>
              <a:rPr lang="en-US"/>
              <a:t>Average daily time spent by users worldwide on social media apps from October 2020 to March 2021, by gender(in minutes)</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bg1"/>
              </a:solidFill>
              <a:latin typeface="Palatino Linotype" panose="02040502050505030304" pitchFamily="18"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Average daily time</c:v>
                </c:pt>
              </c:strCache>
            </c:strRef>
          </c:tx>
          <c:spPr>
            <a:solidFill>
              <a:srgbClr val="A000B0"/>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Palatino Linotype" panose="020405020505050303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Female</c:v>
                </c:pt>
                <c:pt idx="1">
                  <c:v>Male</c:v>
                </c:pt>
              </c:strCache>
            </c:strRef>
          </c:cat>
          <c:val>
            <c:numRef>
              <c:f>Sheet1!$B$2:$B$3</c:f>
              <c:numCache>
                <c:formatCode>General</c:formatCode>
                <c:ptCount val="2"/>
                <c:pt idx="0">
                  <c:v>63.59</c:v>
                </c:pt>
                <c:pt idx="1">
                  <c:v>49.53</c:v>
                </c:pt>
              </c:numCache>
            </c:numRef>
          </c:val>
          <c:extLst>
            <c:ext xmlns:c16="http://schemas.microsoft.com/office/drawing/2014/chart" uri="{C3380CC4-5D6E-409C-BE32-E72D297353CC}">
              <c16:uniqueId val="{00000000-A036-4A80-8328-614ACC8B6B2A}"/>
            </c:ext>
          </c:extLst>
        </c:ser>
        <c:dLbls>
          <c:dLblPos val="outEnd"/>
          <c:showLegendKey val="0"/>
          <c:showVal val="1"/>
          <c:showCatName val="0"/>
          <c:showSerName val="0"/>
          <c:showPercent val="0"/>
          <c:showBubbleSize val="0"/>
        </c:dLbls>
        <c:gapWidth val="219"/>
        <c:overlap val="-27"/>
        <c:axId val="2113111711"/>
        <c:axId val="558701727"/>
      </c:barChart>
      <c:catAx>
        <c:axId val="2113111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Palatino Linotype" panose="02040502050505030304" pitchFamily="18" charset="0"/>
                <a:ea typeface="+mn-ea"/>
                <a:cs typeface="+mn-cs"/>
              </a:defRPr>
            </a:pPr>
            <a:endParaRPr lang="en-US"/>
          </a:p>
        </c:txPr>
        <c:crossAx val="558701727"/>
        <c:crosses val="autoZero"/>
        <c:auto val="1"/>
        <c:lblAlgn val="ctr"/>
        <c:lblOffset val="100"/>
        <c:noMultiLvlLbl val="0"/>
      </c:catAx>
      <c:valAx>
        <c:axId val="55870172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Palatino Linotype" panose="02040502050505030304" pitchFamily="18" charset="0"/>
                <a:ea typeface="+mn-ea"/>
                <a:cs typeface="+mn-cs"/>
              </a:defRPr>
            </a:pPr>
            <a:endParaRPr lang="en-US"/>
          </a:p>
        </c:txPr>
        <c:crossAx val="2113111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Palatino Linotype" panose="0204050205050503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bg1"/>
          </a:solidFill>
          <a:latin typeface="Palatino Linotype" panose="0204050205050503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8430BD-AFA9-4A77-BD10-04EA006EA9A1}" type="doc">
      <dgm:prSet loTypeId="urn:microsoft.com/office/officeart/2005/8/layout/hierarchy2" loCatId="hierarchy" qsTypeId="urn:microsoft.com/office/officeart/2005/8/quickstyle/3d4" qsCatId="3D" csTypeId="urn:microsoft.com/office/officeart/2005/8/colors/accent6_2" csCatId="accent6" phldr="1"/>
      <dgm:spPr/>
      <dgm:t>
        <a:bodyPr/>
        <a:lstStyle/>
        <a:p>
          <a:endParaRPr lang="en-US"/>
        </a:p>
      </dgm:t>
    </dgm:pt>
    <dgm:pt modelId="{B15518F4-DD74-4129-8B69-5A46CADC4686}">
      <dgm:prSet phldrT="[Text]" custT="1"/>
      <dgm:spPr>
        <a:solidFill>
          <a:srgbClr val="FDBDFF"/>
        </a:solidFill>
      </dgm:spPr>
      <dgm:t>
        <a:bodyPr/>
        <a:lstStyle/>
        <a:p>
          <a:r>
            <a:rPr lang="en-US" sz="1600" b="1" dirty="0">
              <a:solidFill>
                <a:schemeClr val="tx1"/>
              </a:solidFill>
              <a:latin typeface="Palatino Linotype" panose="02040502050505030304" pitchFamily="18" charset="0"/>
            </a:rPr>
            <a:t>Increase Revenue &amp; Market Share in the Gaming &amp; Metaverse Market</a:t>
          </a:r>
        </a:p>
      </dgm:t>
    </dgm:pt>
    <dgm:pt modelId="{900AE4B4-5E3C-4410-996E-47810386B60B}" type="parTrans" cxnId="{B387E4DC-FDB0-4206-84B9-2594E851FCDF}">
      <dgm:prSet/>
      <dgm:spPr/>
      <dgm:t>
        <a:bodyPr/>
        <a:lstStyle/>
        <a:p>
          <a:endParaRPr lang="en-US" b="1">
            <a:latin typeface="Palatino Linotype" panose="02040502050505030304" pitchFamily="18" charset="0"/>
          </a:endParaRPr>
        </a:p>
      </dgm:t>
    </dgm:pt>
    <dgm:pt modelId="{9A71F596-ED98-491C-AE7E-C1670BB47D8C}" type="sibTrans" cxnId="{B387E4DC-FDB0-4206-84B9-2594E851FCDF}">
      <dgm:prSet/>
      <dgm:spPr/>
      <dgm:t>
        <a:bodyPr/>
        <a:lstStyle/>
        <a:p>
          <a:endParaRPr lang="en-US" b="1">
            <a:latin typeface="Palatino Linotype" panose="02040502050505030304" pitchFamily="18" charset="0"/>
          </a:endParaRPr>
        </a:p>
      </dgm:t>
    </dgm:pt>
    <dgm:pt modelId="{040E04AE-5C3C-48EC-9FC7-211113F30317}">
      <dgm:prSet phldrT="[Text]" custT="1"/>
      <dgm:spPr>
        <a:solidFill>
          <a:srgbClr val="92D050"/>
        </a:solidFill>
      </dgm:spPr>
      <dgm:t>
        <a:bodyPr/>
        <a:lstStyle/>
        <a:p>
          <a:r>
            <a:rPr lang="en-US" sz="1800" b="1" dirty="0">
              <a:solidFill>
                <a:schemeClr val="tx1"/>
              </a:solidFill>
              <a:latin typeface="Palatino Linotype" panose="02040502050505030304" pitchFamily="18" charset="0"/>
            </a:rPr>
            <a:t>Bring Back Old Games</a:t>
          </a:r>
        </a:p>
      </dgm:t>
    </dgm:pt>
    <dgm:pt modelId="{AFD94665-6063-40B7-9CA8-82DBFAC70430}" type="parTrans" cxnId="{F0CAD884-EADF-481D-9F9C-C933889F5AEE}">
      <dgm:prSet/>
      <dgm:spPr/>
      <dgm:t>
        <a:bodyPr/>
        <a:lstStyle/>
        <a:p>
          <a:endParaRPr lang="en-US" b="1">
            <a:latin typeface="Palatino Linotype" panose="02040502050505030304" pitchFamily="18" charset="0"/>
          </a:endParaRPr>
        </a:p>
      </dgm:t>
    </dgm:pt>
    <dgm:pt modelId="{8AD1C92C-DB93-4C39-AF87-BBD84A149241}" type="sibTrans" cxnId="{F0CAD884-EADF-481D-9F9C-C933889F5AEE}">
      <dgm:prSet/>
      <dgm:spPr/>
      <dgm:t>
        <a:bodyPr/>
        <a:lstStyle/>
        <a:p>
          <a:endParaRPr lang="en-US" b="1">
            <a:latin typeface="Palatino Linotype" panose="02040502050505030304" pitchFamily="18" charset="0"/>
          </a:endParaRPr>
        </a:p>
      </dgm:t>
    </dgm:pt>
    <dgm:pt modelId="{81B550B4-0E7E-455A-B2B5-92CD99C62D40}">
      <dgm:prSet phldrT="[Text]" custT="1"/>
      <dgm:spPr>
        <a:solidFill>
          <a:srgbClr val="92D050"/>
        </a:solidFill>
      </dgm:spPr>
      <dgm:t>
        <a:bodyPr/>
        <a:lstStyle/>
        <a:p>
          <a:r>
            <a:rPr lang="en-US" sz="1200" b="1" dirty="0">
              <a:solidFill>
                <a:schemeClr val="tx1"/>
              </a:solidFill>
              <a:latin typeface="Palatino Linotype" panose="02040502050505030304" pitchFamily="18" charset="0"/>
            </a:rPr>
            <a:t>Gun</a:t>
          </a:r>
        </a:p>
      </dgm:t>
    </dgm:pt>
    <dgm:pt modelId="{1B9E4207-230C-468F-A30B-79749F4167E6}" type="parTrans" cxnId="{3B2D2C69-896B-4ADE-A5B3-4FE9E17861FF}">
      <dgm:prSet/>
      <dgm:spPr/>
      <dgm:t>
        <a:bodyPr/>
        <a:lstStyle/>
        <a:p>
          <a:endParaRPr lang="en-US" b="1">
            <a:latin typeface="Palatino Linotype" panose="02040502050505030304" pitchFamily="18" charset="0"/>
          </a:endParaRPr>
        </a:p>
      </dgm:t>
    </dgm:pt>
    <dgm:pt modelId="{E46B177C-5AC0-4FF4-B58D-C07FC3BD6365}" type="sibTrans" cxnId="{3B2D2C69-896B-4ADE-A5B3-4FE9E17861FF}">
      <dgm:prSet/>
      <dgm:spPr/>
      <dgm:t>
        <a:bodyPr/>
        <a:lstStyle/>
        <a:p>
          <a:endParaRPr lang="en-US" b="1">
            <a:latin typeface="Palatino Linotype" panose="02040502050505030304" pitchFamily="18" charset="0"/>
          </a:endParaRPr>
        </a:p>
      </dgm:t>
    </dgm:pt>
    <dgm:pt modelId="{D06D1138-F68F-41AF-994F-0B9784B95FEC}">
      <dgm:prSet phldrT="[Text]" custT="1"/>
      <dgm:spPr>
        <a:solidFill>
          <a:srgbClr val="A000B0"/>
        </a:solidFill>
      </dgm:spPr>
      <dgm:t>
        <a:bodyPr/>
        <a:lstStyle/>
        <a:p>
          <a:r>
            <a:rPr lang="en-US" sz="2000" b="1" dirty="0">
              <a:latin typeface="Palatino Linotype" panose="02040502050505030304" pitchFamily="18" charset="0"/>
            </a:rPr>
            <a:t>Metaverse</a:t>
          </a:r>
        </a:p>
      </dgm:t>
    </dgm:pt>
    <dgm:pt modelId="{D82ECA60-AEF9-4FC2-ABE6-AD776B21287D}" type="parTrans" cxnId="{57D6F252-0C90-4C8F-89B3-00BE8B71F11E}">
      <dgm:prSet/>
      <dgm:spPr/>
      <dgm:t>
        <a:bodyPr/>
        <a:lstStyle/>
        <a:p>
          <a:endParaRPr lang="en-US" b="1">
            <a:latin typeface="Palatino Linotype" panose="02040502050505030304" pitchFamily="18" charset="0"/>
          </a:endParaRPr>
        </a:p>
      </dgm:t>
    </dgm:pt>
    <dgm:pt modelId="{9157A11A-DD42-4452-8252-D20820BC0A80}" type="sibTrans" cxnId="{57D6F252-0C90-4C8F-89B3-00BE8B71F11E}">
      <dgm:prSet/>
      <dgm:spPr/>
      <dgm:t>
        <a:bodyPr/>
        <a:lstStyle/>
        <a:p>
          <a:endParaRPr lang="en-US" b="1">
            <a:latin typeface="Palatino Linotype" panose="02040502050505030304" pitchFamily="18" charset="0"/>
          </a:endParaRPr>
        </a:p>
      </dgm:t>
    </dgm:pt>
    <dgm:pt modelId="{CA096C92-3B61-4CAC-85CF-593B8FA00162}">
      <dgm:prSet phldrT="[Text]" custT="1"/>
      <dgm:spPr>
        <a:solidFill>
          <a:srgbClr val="A000B0"/>
        </a:solidFill>
      </dgm:spPr>
      <dgm:t>
        <a:bodyPr/>
        <a:lstStyle/>
        <a:p>
          <a:r>
            <a:rPr lang="en-US" sz="1400" b="1" dirty="0">
              <a:latin typeface="Palatino Linotype" panose="02040502050505030304" pitchFamily="18" charset="0"/>
            </a:rPr>
            <a:t>Developing social activity metaverse features in games and gaming features in metaverse platforms using Activision Blizzard’s strength</a:t>
          </a:r>
        </a:p>
      </dgm:t>
    </dgm:pt>
    <dgm:pt modelId="{BA68F546-DBE4-4344-B115-25BFDEADAB6C}" type="parTrans" cxnId="{BE502E90-51FB-4A73-B895-D6075B11B5B7}">
      <dgm:prSet/>
      <dgm:spPr/>
      <dgm:t>
        <a:bodyPr/>
        <a:lstStyle/>
        <a:p>
          <a:endParaRPr lang="en-US" b="1">
            <a:latin typeface="Palatino Linotype" panose="02040502050505030304" pitchFamily="18" charset="0"/>
          </a:endParaRPr>
        </a:p>
      </dgm:t>
    </dgm:pt>
    <dgm:pt modelId="{A1F4DD59-FABD-4E74-8563-53C90DD2398C}" type="sibTrans" cxnId="{BE502E90-51FB-4A73-B895-D6075B11B5B7}">
      <dgm:prSet/>
      <dgm:spPr/>
      <dgm:t>
        <a:bodyPr/>
        <a:lstStyle/>
        <a:p>
          <a:endParaRPr lang="en-US" b="1">
            <a:latin typeface="Palatino Linotype" panose="02040502050505030304" pitchFamily="18" charset="0"/>
          </a:endParaRPr>
        </a:p>
      </dgm:t>
    </dgm:pt>
    <dgm:pt modelId="{D254E84B-59C4-48B6-8418-85F4040F4CF8}">
      <dgm:prSet phldrT="[Text]" custT="1"/>
      <dgm:spPr>
        <a:solidFill>
          <a:srgbClr val="92D050"/>
        </a:solidFill>
      </dgm:spPr>
      <dgm:t>
        <a:bodyPr/>
        <a:lstStyle/>
        <a:p>
          <a:r>
            <a:rPr lang="en-US" sz="1200" b="1" dirty="0">
              <a:solidFill>
                <a:schemeClr val="tx1"/>
              </a:solidFill>
              <a:latin typeface="Palatino Linotype" panose="02040502050505030304" pitchFamily="18" charset="0"/>
            </a:rPr>
            <a:t>Prototype 2</a:t>
          </a:r>
        </a:p>
      </dgm:t>
    </dgm:pt>
    <dgm:pt modelId="{D6DA6360-0D33-47C6-8F64-8B95246CC11A}" type="sibTrans" cxnId="{55E40961-A178-4983-8538-A3CC2B3B3E04}">
      <dgm:prSet/>
      <dgm:spPr/>
      <dgm:t>
        <a:bodyPr/>
        <a:lstStyle/>
        <a:p>
          <a:endParaRPr lang="en-US" b="1">
            <a:latin typeface="Palatino Linotype" panose="02040502050505030304" pitchFamily="18" charset="0"/>
          </a:endParaRPr>
        </a:p>
      </dgm:t>
    </dgm:pt>
    <dgm:pt modelId="{E599E7BE-25A1-4823-990E-067CB34A7CDC}" type="parTrans" cxnId="{55E40961-A178-4983-8538-A3CC2B3B3E04}">
      <dgm:prSet/>
      <dgm:spPr/>
      <dgm:t>
        <a:bodyPr/>
        <a:lstStyle/>
        <a:p>
          <a:endParaRPr lang="en-US" b="1">
            <a:latin typeface="Palatino Linotype" panose="02040502050505030304" pitchFamily="18" charset="0"/>
          </a:endParaRPr>
        </a:p>
      </dgm:t>
    </dgm:pt>
    <dgm:pt modelId="{9F99EE5C-E615-4835-8E80-115E9108BD03}">
      <dgm:prSet phldrT="[Text]" custT="1"/>
      <dgm:spPr>
        <a:solidFill>
          <a:srgbClr val="92D050"/>
        </a:solidFill>
      </dgm:spPr>
      <dgm:t>
        <a:bodyPr/>
        <a:lstStyle/>
        <a:p>
          <a:r>
            <a:rPr lang="en-US" sz="1200" b="1" dirty="0">
              <a:solidFill>
                <a:schemeClr val="tx1"/>
              </a:solidFill>
              <a:latin typeface="Palatino Linotype" panose="02040502050505030304" pitchFamily="18" charset="0"/>
            </a:rPr>
            <a:t>Blood Omen: Legacy of  Kain</a:t>
          </a:r>
        </a:p>
      </dgm:t>
    </dgm:pt>
    <dgm:pt modelId="{60B693BF-3D3B-4BC3-ACDD-74C784180F70}" type="parTrans" cxnId="{B6395EBD-6840-4EB7-A5E4-A81D06C37D57}">
      <dgm:prSet/>
      <dgm:spPr/>
      <dgm:t>
        <a:bodyPr/>
        <a:lstStyle/>
        <a:p>
          <a:endParaRPr lang="en-US" b="1">
            <a:latin typeface="Palatino Linotype" panose="02040502050505030304" pitchFamily="18" charset="0"/>
          </a:endParaRPr>
        </a:p>
      </dgm:t>
    </dgm:pt>
    <dgm:pt modelId="{8A4B0A4D-97F7-40FE-9502-5798D24F034E}" type="sibTrans" cxnId="{B6395EBD-6840-4EB7-A5E4-A81D06C37D57}">
      <dgm:prSet/>
      <dgm:spPr/>
      <dgm:t>
        <a:bodyPr/>
        <a:lstStyle/>
        <a:p>
          <a:endParaRPr lang="en-US" b="1">
            <a:latin typeface="Palatino Linotype" panose="02040502050505030304" pitchFamily="18" charset="0"/>
          </a:endParaRPr>
        </a:p>
      </dgm:t>
    </dgm:pt>
    <dgm:pt modelId="{2ACF7064-ED47-4A96-8BBF-A73F52CA1DB1}">
      <dgm:prSet phldrT="[Text]" custT="1"/>
      <dgm:spPr>
        <a:solidFill>
          <a:srgbClr val="A000B0"/>
        </a:solidFill>
      </dgm:spPr>
      <dgm:t>
        <a:bodyPr/>
        <a:lstStyle/>
        <a:p>
          <a:r>
            <a:rPr lang="en-US" sz="1400" b="1" dirty="0">
              <a:latin typeface="Palatino Linotype" panose="02040502050505030304" pitchFamily="18" charset="0"/>
            </a:rPr>
            <a:t>First target the Americas region for our metaverse design</a:t>
          </a:r>
        </a:p>
      </dgm:t>
    </dgm:pt>
    <dgm:pt modelId="{CF4A1AC0-C3FD-4CEC-8495-B4D83D6C5555}" type="parTrans" cxnId="{C75177BD-1EB1-4290-A073-47903EE4F10F}">
      <dgm:prSet/>
      <dgm:spPr/>
      <dgm:t>
        <a:bodyPr/>
        <a:lstStyle/>
        <a:p>
          <a:endParaRPr lang="en-US" b="1">
            <a:latin typeface="Palatino Linotype" panose="02040502050505030304" pitchFamily="18" charset="0"/>
          </a:endParaRPr>
        </a:p>
      </dgm:t>
    </dgm:pt>
    <dgm:pt modelId="{DF18843B-CA87-4BA1-B69B-D64188A4487F}" type="sibTrans" cxnId="{C75177BD-1EB1-4290-A073-47903EE4F10F}">
      <dgm:prSet/>
      <dgm:spPr/>
      <dgm:t>
        <a:bodyPr/>
        <a:lstStyle/>
        <a:p>
          <a:endParaRPr lang="en-US" b="1">
            <a:latin typeface="Palatino Linotype" panose="02040502050505030304" pitchFamily="18" charset="0"/>
          </a:endParaRPr>
        </a:p>
      </dgm:t>
    </dgm:pt>
    <dgm:pt modelId="{14ADC8E0-2573-443F-AA98-2ACC9156DDCF}">
      <dgm:prSet phldrT="[Text]" custT="1"/>
      <dgm:spPr>
        <a:solidFill>
          <a:srgbClr val="A000B0"/>
        </a:solidFill>
      </dgm:spPr>
      <dgm:t>
        <a:bodyPr/>
        <a:lstStyle/>
        <a:p>
          <a:r>
            <a:rPr lang="en-US" sz="1400" b="1" dirty="0">
              <a:latin typeface="Palatino Linotype" panose="02040502050505030304" pitchFamily="18" charset="0"/>
            </a:rPr>
            <a:t>Enable 3D advertisement in our  metaverse platform</a:t>
          </a:r>
        </a:p>
      </dgm:t>
    </dgm:pt>
    <dgm:pt modelId="{27D716D3-4614-47AC-BC61-6A4B6D18744C}" type="parTrans" cxnId="{84010D14-5452-4A48-9C08-D6E40B849F36}">
      <dgm:prSet/>
      <dgm:spPr/>
      <dgm:t>
        <a:bodyPr/>
        <a:lstStyle/>
        <a:p>
          <a:endParaRPr lang="en-US" b="1">
            <a:latin typeface="Palatino Linotype" panose="02040502050505030304" pitchFamily="18" charset="0"/>
          </a:endParaRPr>
        </a:p>
      </dgm:t>
    </dgm:pt>
    <dgm:pt modelId="{2A4B1A40-0223-447D-B04D-162FEA76ECC6}" type="sibTrans" cxnId="{84010D14-5452-4A48-9C08-D6E40B849F36}">
      <dgm:prSet/>
      <dgm:spPr/>
      <dgm:t>
        <a:bodyPr/>
        <a:lstStyle/>
        <a:p>
          <a:endParaRPr lang="en-US" b="1">
            <a:latin typeface="Palatino Linotype" panose="02040502050505030304" pitchFamily="18" charset="0"/>
          </a:endParaRPr>
        </a:p>
      </dgm:t>
    </dgm:pt>
    <dgm:pt modelId="{A4642195-5977-48D5-A1B4-BC6AD7B17421}">
      <dgm:prSet phldrT="[Text]" custT="1"/>
      <dgm:spPr>
        <a:solidFill>
          <a:srgbClr val="A000B0"/>
        </a:solidFill>
      </dgm:spPr>
      <dgm:t>
        <a:bodyPr/>
        <a:lstStyle/>
        <a:p>
          <a:pPr>
            <a:lnSpc>
              <a:spcPct val="100000"/>
            </a:lnSpc>
            <a:spcAft>
              <a:spcPts val="0"/>
            </a:spcAft>
          </a:pPr>
          <a:r>
            <a:rPr lang="en-US" sz="1200" b="1" dirty="0">
              <a:latin typeface="Palatino Linotype" panose="02040502050505030304" pitchFamily="18" charset="0"/>
            </a:rPr>
            <a:t>Metaverse market </a:t>
          </a:r>
        </a:p>
        <a:p>
          <a:pPr>
            <a:lnSpc>
              <a:spcPct val="100000"/>
            </a:lnSpc>
            <a:spcAft>
              <a:spcPts val="0"/>
            </a:spcAft>
          </a:pPr>
          <a:r>
            <a:rPr lang="en-US" sz="1200" b="1" dirty="0">
              <a:latin typeface="Palatino Linotype" panose="02040502050505030304" pitchFamily="18" charset="0"/>
            </a:rPr>
            <a:t>&lt;-&gt; </a:t>
          </a:r>
        </a:p>
        <a:p>
          <a:pPr>
            <a:lnSpc>
              <a:spcPct val="100000"/>
            </a:lnSpc>
            <a:spcAft>
              <a:spcPts val="0"/>
            </a:spcAft>
          </a:pPr>
          <a:r>
            <a:rPr lang="en-US" sz="1200" b="1" dirty="0">
              <a:latin typeface="Palatino Linotype" panose="02040502050505030304" pitchFamily="18" charset="0"/>
            </a:rPr>
            <a:t>Mobile market</a:t>
          </a:r>
        </a:p>
        <a:p>
          <a:pPr>
            <a:lnSpc>
              <a:spcPct val="100000"/>
            </a:lnSpc>
            <a:spcAft>
              <a:spcPts val="0"/>
            </a:spcAft>
          </a:pPr>
          <a:endParaRPr lang="en-US" sz="1200" b="1" dirty="0">
            <a:latin typeface="Palatino Linotype" panose="02040502050505030304" pitchFamily="18" charset="0"/>
          </a:endParaRPr>
        </a:p>
        <a:p>
          <a:pPr>
            <a:lnSpc>
              <a:spcPct val="100000"/>
            </a:lnSpc>
            <a:spcAft>
              <a:spcPts val="0"/>
            </a:spcAft>
          </a:pPr>
          <a:r>
            <a:rPr lang="en-US" sz="1200" b="1" dirty="0">
              <a:latin typeface="Palatino Linotype" panose="02040502050505030304" pitchFamily="18" charset="0"/>
            </a:rPr>
            <a:t>Ability to create new user behaviors through attachment to game IP</a:t>
          </a:r>
        </a:p>
      </dgm:t>
    </dgm:pt>
    <dgm:pt modelId="{70EFA06D-0D98-4610-88F0-F258C117F1B5}" type="parTrans" cxnId="{94AA4A5B-B813-42EE-AC2D-08B4F2155CD3}">
      <dgm:prSet/>
      <dgm:spPr/>
      <dgm:t>
        <a:bodyPr/>
        <a:lstStyle/>
        <a:p>
          <a:endParaRPr lang="en-US" b="1">
            <a:latin typeface="Palatino Linotype" panose="02040502050505030304" pitchFamily="18" charset="0"/>
          </a:endParaRPr>
        </a:p>
      </dgm:t>
    </dgm:pt>
    <dgm:pt modelId="{0C49592A-A7A4-4B7B-9791-D3E4957E6180}" type="sibTrans" cxnId="{94AA4A5B-B813-42EE-AC2D-08B4F2155CD3}">
      <dgm:prSet/>
      <dgm:spPr/>
      <dgm:t>
        <a:bodyPr/>
        <a:lstStyle/>
        <a:p>
          <a:endParaRPr lang="en-US" b="1">
            <a:latin typeface="Palatino Linotype" panose="02040502050505030304" pitchFamily="18" charset="0"/>
          </a:endParaRPr>
        </a:p>
      </dgm:t>
    </dgm:pt>
    <dgm:pt modelId="{242DD0EC-FD24-4C09-8987-5B843ED5A58D}">
      <dgm:prSet phldrT="[Text]" custT="1"/>
      <dgm:spPr>
        <a:solidFill>
          <a:srgbClr val="A000B0"/>
        </a:solidFill>
      </dgm:spPr>
      <dgm:t>
        <a:bodyPr/>
        <a:lstStyle/>
        <a:p>
          <a:r>
            <a:rPr lang="en-US" sz="1200" b="1" dirty="0">
              <a:latin typeface="Palatino Linotype" panose="02040502050505030304" pitchFamily="18" charset="0"/>
            </a:rPr>
            <a:t>Adding life-sharing/socializing features in games/metaverse platforms targeting women</a:t>
          </a:r>
        </a:p>
      </dgm:t>
    </dgm:pt>
    <dgm:pt modelId="{DD7FF177-5078-476F-AEA5-7B9B2E59212A}" type="parTrans" cxnId="{378B4F7B-F7EF-4DE6-A8DE-D42063C6102B}">
      <dgm:prSet/>
      <dgm:spPr/>
      <dgm:t>
        <a:bodyPr/>
        <a:lstStyle/>
        <a:p>
          <a:endParaRPr lang="en-US" b="1">
            <a:latin typeface="Palatino Linotype" panose="02040502050505030304" pitchFamily="18" charset="0"/>
          </a:endParaRPr>
        </a:p>
      </dgm:t>
    </dgm:pt>
    <dgm:pt modelId="{A9137333-12DB-4890-BAF9-B3294EDFDBAC}" type="sibTrans" cxnId="{378B4F7B-F7EF-4DE6-A8DE-D42063C6102B}">
      <dgm:prSet/>
      <dgm:spPr/>
      <dgm:t>
        <a:bodyPr/>
        <a:lstStyle/>
        <a:p>
          <a:endParaRPr lang="en-US" b="1">
            <a:latin typeface="Palatino Linotype" panose="02040502050505030304" pitchFamily="18" charset="0"/>
          </a:endParaRPr>
        </a:p>
      </dgm:t>
    </dgm:pt>
    <dgm:pt modelId="{5AA0F524-BEA0-4563-8156-A85CE0DEE39D}">
      <dgm:prSet phldrT="[Text]" custT="1"/>
      <dgm:spPr>
        <a:solidFill>
          <a:srgbClr val="A000B0"/>
        </a:solidFill>
      </dgm:spPr>
      <dgm:t>
        <a:bodyPr/>
        <a:lstStyle/>
        <a:p>
          <a:r>
            <a:rPr lang="en-US" sz="1200" b="1" dirty="0">
              <a:latin typeface="Palatino Linotype" panose="02040502050505030304" pitchFamily="18" charset="0"/>
            </a:rPr>
            <a:t>Promoting purchases from gamers who do not identify as gamers—focusing on the mobile market</a:t>
          </a:r>
        </a:p>
      </dgm:t>
    </dgm:pt>
    <dgm:pt modelId="{3F8EAE15-C876-48B8-9739-11798F88D912}" type="parTrans" cxnId="{520DB1E2-988B-440B-B294-A87FF5154688}">
      <dgm:prSet/>
      <dgm:spPr/>
      <dgm:t>
        <a:bodyPr/>
        <a:lstStyle/>
        <a:p>
          <a:endParaRPr lang="en-US" b="1">
            <a:latin typeface="Palatino Linotype" panose="02040502050505030304" pitchFamily="18" charset="0"/>
          </a:endParaRPr>
        </a:p>
      </dgm:t>
    </dgm:pt>
    <dgm:pt modelId="{29B2DB4A-E45A-48A6-8198-9BD73C73AA1A}" type="sibTrans" cxnId="{520DB1E2-988B-440B-B294-A87FF5154688}">
      <dgm:prSet/>
      <dgm:spPr/>
      <dgm:t>
        <a:bodyPr/>
        <a:lstStyle/>
        <a:p>
          <a:endParaRPr lang="en-US" b="1">
            <a:latin typeface="Palatino Linotype" panose="02040502050505030304" pitchFamily="18" charset="0"/>
          </a:endParaRPr>
        </a:p>
      </dgm:t>
    </dgm:pt>
    <dgm:pt modelId="{064415AD-3069-47E9-86A3-6F6D53DFA42B}">
      <dgm:prSet phldrT="[Text]" custT="1"/>
      <dgm:spPr>
        <a:solidFill>
          <a:srgbClr val="A000B0"/>
        </a:solidFill>
      </dgm:spPr>
      <dgm:t>
        <a:bodyPr/>
        <a:lstStyle/>
        <a:p>
          <a:r>
            <a:rPr lang="en-US" sz="1200" b="1" dirty="0">
              <a:latin typeface="Palatino Linotype" panose="02040502050505030304" pitchFamily="18" charset="0"/>
            </a:rPr>
            <a:t>“One Microsoft Platform” idea</a:t>
          </a:r>
        </a:p>
      </dgm:t>
    </dgm:pt>
    <dgm:pt modelId="{A3A8FCC8-AA45-4FEC-AF6D-1952D1D9149A}" type="parTrans" cxnId="{8A7DC1D1-0E8B-4781-83E3-347DF20C6D00}">
      <dgm:prSet/>
      <dgm:spPr/>
      <dgm:t>
        <a:bodyPr/>
        <a:lstStyle/>
        <a:p>
          <a:endParaRPr lang="en-US"/>
        </a:p>
      </dgm:t>
    </dgm:pt>
    <dgm:pt modelId="{EE126820-A1C7-4248-8793-1A8A3EC62431}" type="sibTrans" cxnId="{8A7DC1D1-0E8B-4781-83E3-347DF20C6D00}">
      <dgm:prSet/>
      <dgm:spPr/>
      <dgm:t>
        <a:bodyPr/>
        <a:lstStyle/>
        <a:p>
          <a:endParaRPr lang="en-US"/>
        </a:p>
      </dgm:t>
    </dgm:pt>
    <dgm:pt modelId="{CF3B0255-6FF5-4A20-ABBC-E25F5AF8F2B4}" type="pres">
      <dgm:prSet presAssocID="{528430BD-AFA9-4A77-BD10-04EA006EA9A1}" presName="diagram" presStyleCnt="0">
        <dgm:presLayoutVars>
          <dgm:chPref val="1"/>
          <dgm:dir/>
          <dgm:animOne val="branch"/>
          <dgm:animLvl val="lvl"/>
          <dgm:resizeHandles val="exact"/>
        </dgm:presLayoutVars>
      </dgm:prSet>
      <dgm:spPr/>
    </dgm:pt>
    <dgm:pt modelId="{E71B1554-B8E5-4841-9CCC-9A38E9FE96C9}" type="pres">
      <dgm:prSet presAssocID="{B15518F4-DD74-4129-8B69-5A46CADC4686}" presName="root1" presStyleCnt="0"/>
      <dgm:spPr/>
    </dgm:pt>
    <dgm:pt modelId="{EC54A3DD-0081-4A31-8ACC-4D620BC5512A}" type="pres">
      <dgm:prSet presAssocID="{B15518F4-DD74-4129-8B69-5A46CADC4686}" presName="LevelOneTextNode" presStyleLbl="node0" presStyleIdx="0" presStyleCnt="1" custScaleY="264100">
        <dgm:presLayoutVars>
          <dgm:chPref val="3"/>
        </dgm:presLayoutVars>
      </dgm:prSet>
      <dgm:spPr/>
    </dgm:pt>
    <dgm:pt modelId="{A5C0BD6D-0658-4DA0-B404-82735AC1432B}" type="pres">
      <dgm:prSet presAssocID="{B15518F4-DD74-4129-8B69-5A46CADC4686}" presName="level2hierChild" presStyleCnt="0"/>
      <dgm:spPr/>
    </dgm:pt>
    <dgm:pt modelId="{0F83DAEB-383B-4395-8500-8BD8A0259FE7}" type="pres">
      <dgm:prSet presAssocID="{AFD94665-6063-40B7-9CA8-82DBFAC70430}" presName="conn2-1" presStyleLbl="parChTrans1D2" presStyleIdx="0" presStyleCnt="2"/>
      <dgm:spPr/>
    </dgm:pt>
    <dgm:pt modelId="{A51D9B09-7101-4AE8-ACF4-D070C307143E}" type="pres">
      <dgm:prSet presAssocID="{AFD94665-6063-40B7-9CA8-82DBFAC70430}" presName="connTx" presStyleLbl="parChTrans1D2" presStyleIdx="0" presStyleCnt="2"/>
      <dgm:spPr/>
    </dgm:pt>
    <dgm:pt modelId="{D187B87D-7AA4-49A8-884B-84EDF1F4931E}" type="pres">
      <dgm:prSet presAssocID="{040E04AE-5C3C-48EC-9FC7-211113F30317}" presName="root2" presStyleCnt="0"/>
      <dgm:spPr/>
    </dgm:pt>
    <dgm:pt modelId="{C1F0D555-AB50-4080-B4BB-CF5481C702B7}" type="pres">
      <dgm:prSet presAssocID="{040E04AE-5C3C-48EC-9FC7-211113F30317}" presName="LevelTwoTextNode" presStyleLbl="node2" presStyleIdx="0" presStyleCnt="2">
        <dgm:presLayoutVars>
          <dgm:chPref val="3"/>
        </dgm:presLayoutVars>
      </dgm:prSet>
      <dgm:spPr/>
    </dgm:pt>
    <dgm:pt modelId="{127D53AC-D335-49A7-B399-8E4DD5147631}" type="pres">
      <dgm:prSet presAssocID="{040E04AE-5C3C-48EC-9FC7-211113F30317}" presName="level3hierChild" presStyleCnt="0"/>
      <dgm:spPr/>
    </dgm:pt>
    <dgm:pt modelId="{C4766BAD-6AB2-4EE3-9769-52DCD55DD797}" type="pres">
      <dgm:prSet presAssocID="{E599E7BE-25A1-4823-990E-067CB34A7CDC}" presName="conn2-1" presStyleLbl="parChTrans1D3" presStyleIdx="0" presStyleCnt="7"/>
      <dgm:spPr/>
    </dgm:pt>
    <dgm:pt modelId="{C8997E22-1BD0-4FB4-9931-86A586B05EAF}" type="pres">
      <dgm:prSet presAssocID="{E599E7BE-25A1-4823-990E-067CB34A7CDC}" presName="connTx" presStyleLbl="parChTrans1D3" presStyleIdx="0" presStyleCnt="7"/>
      <dgm:spPr/>
    </dgm:pt>
    <dgm:pt modelId="{E96E9F37-700A-4530-ADB7-5D41B6A7B169}" type="pres">
      <dgm:prSet presAssocID="{D254E84B-59C4-48B6-8418-85F4040F4CF8}" presName="root2" presStyleCnt="0"/>
      <dgm:spPr/>
    </dgm:pt>
    <dgm:pt modelId="{227DD015-75D6-40B9-9C45-AD0F3CDCD2B6}" type="pres">
      <dgm:prSet presAssocID="{D254E84B-59C4-48B6-8418-85F4040F4CF8}" presName="LevelTwoTextNode" presStyleLbl="node3" presStyleIdx="0" presStyleCnt="7" custScaleY="32143">
        <dgm:presLayoutVars>
          <dgm:chPref val="3"/>
        </dgm:presLayoutVars>
      </dgm:prSet>
      <dgm:spPr/>
    </dgm:pt>
    <dgm:pt modelId="{6DB176F8-0439-489E-96FE-283971CCD75A}" type="pres">
      <dgm:prSet presAssocID="{D254E84B-59C4-48B6-8418-85F4040F4CF8}" presName="level3hierChild" presStyleCnt="0"/>
      <dgm:spPr/>
    </dgm:pt>
    <dgm:pt modelId="{BF7EE034-4E71-490B-9F86-0BBE738CA311}" type="pres">
      <dgm:prSet presAssocID="{1B9E4207-230C-468F-A30B-79749F4167E6}" presName="conn2-1" presStyleLbl="parChTrans1D3" presStyleIdx="1" presStyleCnt="7"/>
      <dgm:spPr/>
    </dgm:pt>
    <dgm:pt modelId="{AF0601D8-F24E-4AB3-A821-F2877D3B5F8B}" type="pres">
      <dgm:prSet presAssocID="{1B9E4207-230C-468F-A30B-79749F4167E6}" presName="connTx" presStyleLbl="parChTrans1D3" presStyleIdx="1" presStyleCnt="7"/>
      <dgm:spPr/>
    </dgm:pt>
    <dgm:pt modelId="{A3AC81AE-9693-4601-814A-F883147ABC2E}" type="pres">
      <dgm:prSet presAssocID="{81B550B4-0E7E-455A-B2B5-92CD99C62D40}" presName="root2" presStyleCnt="0"/>
      <dgm:spPr/>
    </dgm:pt>
    <dgm:pt modelId="{AA0D6803-CF09-423A-9180-6614A55D40D8}" type="pres">
      <dgm:prSet presAssocID="{81B550B4-0E7E-455A-B2B5-92CD99C62D40}" presName="LevelTwoTextNode" presStyleLbl="node3" presStyleIdx="1" presStyleCnt="7" custScaleY="31629">
        <dgm:presLayoutVars>
          <dgm:chPref val="3"/>
        </dgm:presLayoutVars>
      </dgm:prSet>
      <dgm:spPr/>
    </dgm:pt>
    <dgm:pt modelId="{6AFDAD85-0109-4E39-8E12-95567FAD1F98}" type="pres">
      <dgm:prSet presAssocID="{81B550B4-0E7E-455A-B2B5-92CD99C62D40}" presName="level3hierChild" presStyleCnt="0"/>
      <dgm:spPr/>
    </dgm:pt>
    <dgm:pt modelId="{027AEE4E-8149-4861-908C-0C3E833071E4}" type="pres">
      <dgm:prSet presAssocID="{60B693BF-3D3B-4BC3-ACDD-74C784180F70}" presName="conn2-1" presStyleLbl="parChTrans1D3" presStyleIdx="2" presStyleCnt="7"/>
      <dgm:spPr/>
    </dgm:pt>
    <dgm:pt modelId="{13763D45-6FEC-4A9C-BCBE-00EE00C11487}" type="pres">
      <dgm:prSet presAssocID="{60B693BF-3D3B-4BC3-ACDD-74C784180F70}" presName="connTx" presStyleLbl="parChTrans1D3" presStyleIdx="2" presStyleCnt="7"/>
      <dgm:spPr/>
    </dgm:pt>
    <dgm:pt modelId="{51C142EC-F7E3-4D49-917D-6AF628DAC891}" type="pres">
      <dgm:prSet presAssocID="{9F99EE5C-E615-4835-8E80-115E9108BD03}" presName="root2" presStyleCnt="0"/>
      <dgm:spPr/>
    </dgm:pt>
    <dgm:pt modelId="{C20652AF-7879-40C5-81ED-F3D7E6783E9D}" type="pres">
      <dgm:prSet presAssocID="{9F99EE5C-E615-4835-8E80-115E9108BD03}" presName="LevelTwoTextNode" presStyleLbl="node3" presStyleIdx="2" presStyleCnt="7" custScaleX="160514" custScaleY="43546" custLinFactNeighborY="-4809">
        <dgm:presLayoutVars>
          <dgm:chPref val="3"/>
        </dgm:presLayoutVars>
      </dgm:prSet>
      <dgm:spPr/>
    </dgm:pt>
    <dgm:pt modelId="{D1508C18-E74D-4333-8B6C-EF26DEA0A4D2}" type="pres">
      <dgm:prSet presAssocID="{9F99EE5C-E615-4835-8E80-115E9108BD03}" presName="level3hierChild" presStyleCnt="0"/>
      <dgm:spPr/>
    </dgm:pt>
    <dgm:pt modelId="{0AE88630-69FE-4C9C-9870-32707FA8D73A}" type="pres">
      <dgm:prSet presAssocID="{D82ECA60-AEF9-4FC2-ABE6-AD776B21287D}" presName="conn2-1" presStyleLbl="parChTrans1D2" presStyleIdx="1" presStyleCnt="2"/>
      <dgm:spPr/>
    </dgm:pt>
    <dgm:pt modelId="{9A512320-4CAE-4359-9EAC-436E8FCEE901}" type="pres">
      <dgm:prSet presAssocID="{D82ECA60-AEF9-4FC2-ABE6-AD776B21287D}" presName="connTx" presStyleLbl="parChTrans1D2" presStyleIdx="1" presStyleCnt="2"/>
      <dgm:spPr/>
    </dgm:pt>
    <dgm:pt modelId="{18054001-F0B6-462A-AB98-AABBD123B35B}" type="pres">
      <dgm:prSet presAssocID="{D06D1138-F68F-41AF-994F-0B9784B95FEC}" presName="root2" presStyleCnt="0"/>
      <dgm:spPr/>
    </dgm:pt>
    <dgm:pt modelId="{78AE4174-1574-44E1-8DCC-61D02E2FB6F1}" type="pres">
      <dgm:prSet presAssocID="{D06D1138-F68F-41AF-994F-0B9784B95FEC}" presName="LevelTwoTextNode" presStyleLbl="node2" presStyleIdx="1" presStyleCnt="2">
        <dgm:presLayoutVars>
          <dgm:chPref val="3"/>
        </dgm:presLayoutVars>
      </dgm:prSet>
      <dgm:spPr/>
    </dgm:pt>
    <dgm:pt modelId="{46EC89C6-C5DE-4CF6-AF59-2AFE7D31AB20}" type="pres">
      <dgm:prSet presAssocID="{D06D1138-F68F-41AF-994F-0B9784B95FEC}" presName="level3hierChild" presStyleCnt="0"/>
      <dgm:spPr/>
    </dgm:pt>
    <dgm:pt modelId="{2C0E2788-ECD5-4292-BB01-FB28AB03BCDB}" type="pres">
      <dgm:prSet presAssocID="{BA68F546-DBE4-4344-B115-25BFDEADAB6C}" presName="conn2-1" presStyleLbl="parChTrans1D3" presStyleIdx="3" presStyleCnt="7"/>
      <dgm:spPr/>
    </dgm:pt>
    <dgm:pt modelId="{79368D03-4A3D-4DD6-B6F8-11C2F7F2E2CF}" type="pres">
      <dgm:prSet presAssocID="{BA68F546-DBE4-4344-B115-25BFDEADAB6C}" presName="connTx" presStyleLbl="parChTrans1D3" presStyleIdx="3" presStyleCnt="7"/>
      <dgm:spPr/>
    </dgm:pt>
    <dgm:pt modelId="{38070D1D-C341-4666-B385-EC02BA57AAFF}" type="pres">
      <dgm:prSet presAssocID="{CA096C92-3B61-4CAC-85CF-593B8FA00162}" presName="root2" presStyleCnt="0"/>
      <dgm:spPr/>
    </dgm:pt>
    <dgm:pt modelId="{5F051A8D-16C9-4D82-81D1-A2F96ED6C11C}" type="pres">
      <dgm:prSet presAssocID="{CA096C92-3B61-4CAC-85CF-593B8FA00162}" presName="LevelTwoTextNode" presStyleLbl="node3" presStyleIdx="3" presStyleCnt="7" custScaleX="280938">
        <dgm:presLayoutVars>
          <dgm:chPref val="3"/>
        </dgm:presLayoutVars>
      </dgm:prSet>
      <dgm:spPr/>
    </dgm:pt>
    <dgm:pt modelId="{D1BAC58E-AAF3-40CE-86BE-6D0E2FE820E7}" type="pres">
      <dgm:prSet presAssocID="{CA096C92-3B61-4CAC-85CF-593B8FA00162}" presName="level3hierChild" presStyleCnt="0"/>
      <dgm:spPr/>
    </dgm:pt>
    <dgm:pt modelId="{336BA157-6A0E-499B-A49D-8A48854ED5E7}" type="pres">
      <dgm:prSet presAssocID="{CF4A1AC0-C3FD-4CEC-8495-B4D83D6C5555}" presName="conn2-1" presStyleLbl="parChTrans1D3" presStyleIdx="4" presStyleCnt="7"/>
      <dgm:spPr/>
    </dgm:pt>
    <dgm:pt modelId="{561A13CE-1C05-433E-97BC-4002917BAE6B}" type="pres">
      <dgm:prSet presAssocID="{CF4A1AC0-C3FD-4CEC-8495-B4D83D6C5555}" presName="connTx" presStyleLbl="parChTrans1D3" presStyleIdx="4" presStyleCnt="7"/>
      <dgm:spPr/>
    </dgm:pt>
    <dgm:pt modelId="{62BBA672-A2A5-4D43-83B0-9C96BE9B649B}" type="pres">
      <dgm:prSet presAssocID="{2ACF7064-ED47-4A96-8BBF-A73F52CA1DB1}" presName="root2" presStyleCnt="0"/>
      <dgm:spPr/>
    </dgm:pt>
    <dgm:pt modelId="{60DAAAC3-E8F2-41A0-B100-DFF9C1093D3B}" type="pres">
      <dgm:prSet presAssocID="{2ACF7064-ED47-4A96-8BBF-A73F52CA1DB1}" presName="LevelTwoTextNode" presStyleLbl="node3" presStyleIdx="4" presStyleCnt="7" custScaleX="286865" custScaleY="50520">
        <dgm:presLayoutVars>
          <dgm:chPref val="3"/>
        </dgm:presLayoutVars>
      </dgm:prSet>
      <dgm:spPr/>
    </dgm:pt>
    <dgm:pt modelId="{30A8C5FD-DB48-4CEE-A280-BED1A8A76796}" type="pres">
      <dgm:prSet presAssocID="{2ACF7064-ED47-4A96-8BBF-A73F52CA1DB1}" presName="level3hierChild" presStyleCnt="0"/>
      <dgm:spPr/>
    </dgm:pt>
    <dgm:pt modelId="{3401B22A-95A2-465B-9948-32929ED88275}" type="pres">
      <dgm:prSet presAssocID="{27D716D3-4614-47AC-BC61-6A4B6D18744C}" presName="conn2-1" presStyleLbl="parChTrans1D3" presStyleIdx="5" presStyleCnt="7"/>
      <dgm:spPr/>
    </dgm:pt>
    <dgm:pt modelId="{D978551B-D3D2-48C9-8D26-FAEA0452862B}" type="pres">
      <dgm:prSet presAssocID="{27D716D3-4614-47AC-BC61-6A4B6D18744C}" presName="connTx" presStyleLbl="parChTrans1D3" presStyleIdx="5" presStyleCnt="7"/>
      <dgm:spPr/>
    </dgm:pt>
    <dgm:pt modelId="{9FD59E1A-9F70-46BB-AAC8-CCA8C6A97257}" type="pres">
      <dgm:prSet presAssocID="{14ADC8E0-2573-443F-AA98-2ACC9156DDCF}" presName="root2" presStyleCnt="0"/>
      <dgm:spPr/>
    </dgm:pt>
    <dgm:pt modelId="{CF1DCCD7-AD7F-4C6C-B874-301B74B43CAE}" type="pres">
      <dgm:prSet presAssocID="{14ADC8E0-2573-443F-AA98-2ACC9156DDCF}" presName="LevelTwoTextNode" presStyleLbl="node3" presStyleIdx="5" presStyleCnt="7" custScaleX="173343" custScaleY="63984">
        <dgm:presLayoutVars>
          <dgm:chPref val="3"/>
        </dgm:presLayoutVars>
      </dgm:prSet>
      <dgm:spPr/>
    </dgm:pt>
    <dgm:pt modelId="{281D74C7-F06B-4F45-BE90-67EE4EFF3E1C}" type="pres">
      <dgm:prSet presAssocID="{14ADC8E0-2573-443F-AA98-2ACC9156DDCF}" presName="level3hierChild" presStyleCnt="0"/>
      <dgm:spPr/>
    </dgm:pt>
    <dgm:pt modelId="{F4316CD0-04F0-4CF4-A217-25A28A829DB1}" type="pres">
      <dgm:prSet presAssocID="{70EFA06D-0D98-4610-88F0-F258C117F1B5}" presName="conn2-1" presStyleLbl="parChTrans1D3" presStyleIdx="6" presStyleCnt="7"/>
      <dgm:spPr/>
    </dgm:pt>
    <dgm:pt modelId="{F9FA50AE-ED42-463F-83FE-109A3E4FABBE}" type="pres">
      <dgm:prSet presAssocID="{70EFA06D-0D98-4610-88F0-F258C117F1B5}" presName="connTx" presStyleLbl="parChTrans1D3" presStyleIdx="6" presStyleCnt="7"/>
      <dgm:spPr/>
    </dgm:pt>
    <dgm:pt modelId="{714E231F-B2D0-4C10-A6E8-43DBDB4E97AC}" type="pres">
      <dgm:prSet presAssocID="{A4642195-5977-48D5-A1B4-BC6AD7B17421}" presName="root2" presStyleCnt="0"/>
      <dgm:spPr/>
    </dgm:pt>
    <dgm:pt modelId="{3CADCFF5-7A8A-4B9C-9CDF-6404F74E9AEF}" type="pres">
      <dgm:prSet presAssocID="{A4642195-5977-48D5-A1B4-BC6AD7B17421}" presName="LevelTwoTextNode" presStyleLbl="node3" presStyleIdx="6" presStyleCnt="7" custScaleY="206530" custLinFactNeighborX="1518" custLinFactNeighborY="-4795">
        <dgm:presLayoutVars>
          <dgm:chPref val="3"/>
        </dgm:presLayoutVars>
      </dgm:prSet>
      <dgm:spPr/>
    </dgm:pt>
    <dgm:pt modelId="{F1941D74-E9D9-46FB-8CEE-086611EBD08D}" type="pres">
      <dgm:prSet presAssocID="{A4642195-5977-48D5-A1B4-BC6AD7B17421}" presName="level3hierChild" presStyleCnt="0"/>
      <dgm:spPr/>
    </dgm:pt>
    <dgm:pt modelId="{6324DC72-5423-449F-8BB4-F0658945E6A4}" type="pres">
      <dgm:prSet presAssocID="{DD7FF177-5078-476F-AEA5-7B9B2E59212A}" presName="conn2-1" presStyleLbl="parChTrans1D4" presStyleIdx="0" presStyleCnt="3"/>
      <dgm:spPr/>
    </dgm:pt>
    <dgm:pt modelId="{6F8F7F74-C7F6-4BC1-A7F8-58D650FA4563}" type="pres">
      <dgm:prSet presAssocID="{DD7FF177-5078-476F-AEA5-7B9B2E59212A}" presName="connTx" presStyleLbl="parChTrans1D4" presStyleIdx="0" presStyleCnt="3"/>
      <dgm:spPr/>
    </dgm:pt>
    <dgm:pt modelId="{0241EB00-4AEE-47AF-B299-8C06E7E17755}" type="pres">
      <dgm:prSet presAssocID="{242DD0EC-FD24-4C09-8987-5B843ED5A58D}" presName="root2" presStyleCnt="0"/>
      <dgm:spPr/>
    </dgm:pt>
    <dgm:pt modelId="{36E6E3D7-05F2-4176-8DDE-F49670E94917}" type="pres">
      <dgm:prSet presAssocID="{242DD0EC-FD24-4C09-8987-5B843ED5A58D}" presName="LevelTwoTextNode" presStyleLbl="node4" presStyleIdx="0" presStyleCnt="3" custScaleX="185376">
        <dgm:presLayoutVars>
          <dgm:chPref val="3"/>
        </dgm:presLayoutVars>
      </dgm:prSet>
      <dgm:spPr/>
    </dgm:pt>
    <dgm:pt modelId="{7F8A6CC1-4B49-4B9F-9B4E-19A2D8FD7587}" type="pres">
      <dgm:prSet presAssocID="{242DD0EC-FD24-4C09-8987-5B843ED5A58D}" presName="level3hierChild" presStyleCnt="0"/>
      <dgm:spPr/>
    </dgm:pt>
    <dgm:pt modelId="{C17D9C0D-0A24-4125-A84D-C925DFA34781}" type="pres">
      <dgm:prSet presAssocID="{3F8EAE15-C876-48B8-9739-11798F88D912}" presName="conn2-1" presStyleLbl="parChTrans1D4" presStyleIdx="1" presStyleCnt="3"/>
      <dgm:spPr/>
    </dgm:pt>
    <dgm:pt modelId="{F125A9A4-3202-4897-9679-E9DAF3EED43A}" type="pres">
      <dgm:prSet presAssocID="{3F8EAE15-C876-48B8-9739-11798F88D912}" presName="connTx" presStyleLbl="parChTrans1D4" presStyleIdx="1" presStyleCnt="3"/>
      <dgm:spPr/>
    </dgm:pt>
    <dgm:pt modelId="{A3F09B7D-9438-483E-BBB3-4115AE664CCD}" type="pres">
      <dgm:prSet presAssocID="{5AA0F524-BEA0-4563-8156-A85CE0DEE39D}" presName="root2" presStyleCnt="0"/>
      <dgm:spPr/>
    </dgm:pt>
    <dgm:pt modelId="{D5BDE32A-7F49-4ACF-82CA-9A2B48018C6D}" type="pres">
      <dgm:prSet presAssocID="{5AA0F524-BEA0-4563-8156-A85CE0DEE39D}" presName="LevelTwoTextNode" presStyleLbl="node4" presStyleIdx="1" presStyleCnt="3" custScaleX="202562">
        <dgm:presLayoutVars>
          <dgm:chPref val="3"/>
        </dgm:presLayoutVars>
      </dgm:prSet>
      <dgm:spPr/>
    </dgm:pt>
    <dgm:pt modelId="{8F53EC3F-A37F-4B91-8E1D-B2967C444D22}" type="pres">
      <dgm:prSet presAssocID="{5AA0F524-BEA0-4563-8156-A85CE0DEE39D}" presName="level3hierChild" presStyleCnt="0"/>
      <dgm:spPr/>
    </dgm:pt>
    <dgm:pt modelId="{4B6CFD89-6DCB-4F19-AFC3-E29B0081CB69}" type="pres">
      <dgm:prSet presAssocID="{A3A8FCC8-AA45-4FEC-AF6D-1952D1D9149A}" presName="conn2-1" presStyleLbl="parChTrans1D4" presStyleIdx="2" presStyleCnt="3"/>
      <dgm:spPr/>
    </dgm:pt>
    <dgm:pt modelId="{4CE2D54D-9D4D-4AE4-8BF2-B45D1867F160}" type="pres">
      <dgm:prSet presAssocID="{A3A8FCC8-AA45-4FEC-AF6D-1952D1D9149A}" presName="connTx" presStyleLbl="parChTrans1D4" presStyleIdx="2" presStyleCnt="3"/>
      <dgm:spPr/>
    </dgm:pt>
    <dgm:pt modelId="{D78AB815-8A4B-433A-9F3C-7F692BA7ECC1}" type="pres">
      <dgm:prSet presAssocID="{064415AD-3069-47E9-86A3-6F6D53DFA42B}" presName="root2" presStyleCnt="0"/>
      <dgm:spPr/>
    </dgm:pt>
    <dgm:pt modelId="{BD8822B1-A2F3-4C40-B602-B869659975D3}" type="pres">
      <dgm:prSet presAssocID="{064415AD-3069-47E9-86A3-6F6D53DFA42B}" presName="LevelTwoTextNode" presStyleLbl="node4" presStyleIdx="2" presStyleCnt="3" custScaleX="155441" custScaleY="57957">
        <dgm:presLayoutVars>
          <dgm:chPref val="3"/>
        </dgm:presLayoutVars>
      </dgm:prSet>
      <dgm:spPr/>
    </dgm:pt>
    <dgm:pt modelId="{49A574A8-620C-424B-BAE1-48BB4AFD3348}" type="pres">
      <dgm:prSet presAssocID="{064415AD-3069-47E9-86A3-6F6D53DFA42B}" presName="level3hierChild" presStyleCnt="0"/>
      <dgm:spPr/>
    </dgm:pt>
  </dgm:ptLst>
  <dgm:cxnLst>
    <dgm:cxn modelId="{0BE05806-5358-494B-8D26-5D3530033B0C}" type="presOf" srcId="{27D716D3-4614-47AC-BC61-6A4B6D18744C}" destId="{3401B22A-95A2-465B-9948-32929ED88275}" srcOrd="0" destOrd="0" presId="urn:microsoft.com/office/officeart/2005/8/layout/hierarchy2"/>
    <dgm:cxn modelId="{68689909-0E83-465B-8C57-E703712358D6}" type="presOf" srcId="{1B9E4207-230C-468F-A30B-79749F4167E6}" destId="{AF0601D8-F24E-4AB3-A821-F2877D3B5F8B}" srcOrd="1" destOrd="0" presId="urn:microsoft.com/office/officeart/2005/8/layout/hierarchy2"/>
    <dgm:cxn modelId="{3922560F-2EC9-4D58-8949-65B2204A7533}" type="presOf" srcId="{D82ECA60-AEF9-4FC2-ABE6-AD776B21287D}" destId="{0AE88630-69FE-4C9C-9870-32707FA8D73A}" srcOrd="0" destOrd="0" presId="urn:microsoft.com/office/officeart/2005/8/layout/hierarchy2"/>
    <dgm:cxn modelId="{0BD28811-F4FA-4B6A-8F5F-45FD20A93C57}" type="presOf" srcId="{B15518F4-DD74-4129-8B69-5A46CADC4686}" destId="{EC54A3DD-0081-4A31-8ACC-4D620BC5512A}" srcOrd="0" destOrd="0" presId="urn:microsoft.com/office/officeart/2005/8/layout/hierarchy2"/>
    <dgm:cxn modelId="{B37BE212-BFD4-4198-927D-EB22A26546DB}" type="presOf" srcId="{AFD94665-6063-40B7-9CA8-82DBFAC70430}" destId="{0F83DAEB-383B-4395-8500-8BD8A0259FE7}" srcOrd="0" destOrd="0" presId="urn:microsoft.com/office/officeart/2005/8/layout/hierarchy2"/>
    <dgm:cxn modelId="{84010D14-5452-4A48-9C08-D6E40B849F36}" srcId="{D06D1138-F68F-41AF-994F-0B9784B95FEC}" destId="{14ADC8E0-2573-443F-AA98-2ACC9156DDCF}" srcOrd="2" destOrd="0" parTransId="{27D716D3-4614-47AC-BC61-6A4B6D18744C}" sibTransId="{2A4B1A40-0223-447D-B04D-162FEA76ECC6}"/>
    <dgm:cxn modelId="{20DDA319-F80C-4E61-B524-2040C85BFA2D}" type="presOf" srcId="{A3A8FCC8-AA45-4FEC-AF6D-1952D1D9149A}" destId="{4B6CFD89-6DCB-4F19-AFC3-E29B0081CB69}" srcOrd="0" destOrd="0" presId="urn:microsoft.com/office/officeart/2005/8/layout/hierarchy2"/>
    <dgm:cxn modelId="{13427427-1257-4833-B0BC-D0EE387E7662}" type="presOf" srcId="{A4642195-5977-48D5-A1B4-BC6AD7B17421}" destId="{3CADCFF5-7A8A-4B9C-9CDF-6404F74E9AEF}" srcOrd="0" destOrd="0" presId="urn:microsoft.com/office/officeart/2005/8/layout/hierarchy2"/>
    <dgm:cxn modelId="{94EEC127-06FE-42C1-AC56-6D39C456047B}" type="presOf" srcId="{E599E7BE-25A1-4823-990E-067CB34A7CDC}" destId="{C4766BAD-6AB2-4EE3-9769-52DCD55DD797}" srcOrd="0" destOrd="0" presId="urn:microsoft.com/office/officeart/2005/8/layout/hierarchy2"/>
    <dgm:cxn modelId="{F2659F2D-0F3D-4851-9FBF-301D2744B63D}" type="presOf" srcId="{D254E84B-59C4-48B6-8418-85F4040F4CF8}" destId="{227DD015-75D6-40B9-9C45-AD0F3CDCD2B6}" srcOrd="0" destOrd="0" presId="urn:microsoft.com/office/officeart/2005/8/layout/hierarchy2"/>
    <dgm:cxn modelId="{47E0EE3E-8430-4DAD-AAA4-8C1533FB0C46}" type="presOf" srcId="{AFD94665-6063-40B7-9CA8-82DBFAC70430}" destId="{A51D9B09-7101-4AE8-ACF4-D070C307143E}" srcOrd="1" destOrd="0" presId="urn:microsoft.com/office/officeart/2005/8/layout/hierarchy2"/>
    <dgm:cxn modelId="{94AA4A5B-B813-42EE-AC2D-08B4F2155CD3}" srcId="{D06D1138-F68F-41AF-994F-0B9784B95FEC}" destId="{A4642195-5977-48D5-A1B4-BC6AD7B17421}" srcOrd="3" destOrd="0" parTransId="{70EFA06D-0D98-4610-88F0-F258C117F1B5}" sibTransId="{0C49592A-A7A4-4B7B-9791-D3E4957E6180}"/>
    <dgm:cxn modelId="{55E40961-A178-4983-8538-A3CC2B3B3E04}" srcId="{040E04AE-5C3C-48EC-9FC7-211113F30317}" destId="{D254E84B-59C4-48B6-8418-85F4040F4CF8}" srcOrd="0" destOrd="0" parTransId="{E599E7BE-25A1-4823-990E-067CB34A7CDC}" sibTransId="{D6DA6360-0D33-47C6-8F64-8B95246CC11A}"/>
    <dgm:cxn modelId="{B62A9862-AE56-477E-94DE-516904E8716E}" type="presOf" srcId="{5AA0F524-BEA0-4563-8156-A85CE0DEE39D}" destId="{D5BDE32A-7F49-4ACF-82CA-9A2B48018C6D}" srcOrd="0" destOrd="0" presId="urn:microsoft.com/office/officeart/2005/8/layout/hierarchy2"/>
    <dgm:cxn modelId="{3B2D2C69-896B-4ADE-A5B3-4FE9E17861FF}" srcId="{040E04AE-5C3C-48EC-9FC7-211113F30317}" destId="{81B550B4-0E7E-455A-B2B5-92CD99C62D40}" srcOrd="1" destOrd="0" parTransId="{1B9E4207-230C-468F-A30B-79749F4167E6}" sibTransId="{E46B177C-5AC0-4FF4-B58D-C07FC3BD6365}"/>
    <dgm:cxn modelId="{1509306A-0CE0-438F-B992-52B970E6F2BF}" type="presOf" srcId="{70EFA06D-0D98-4610-88F0-F258C117F1B5}" destId="{F4316CD0-04F0-4CF4-A217-25A28A829DB1}" srcOrd="0" destOrd="0" presId="urn:microsoft.com/office/officeart/2005/8/layout/hierarchy2"/>
    <dgm:cxn modelId="{5D8D734C-B5AB-4708-9E52-C5EA5C97409E}" type="presOf" srcId="{BA68F546-DBE4-4344-B115-25BFDEADAB6C}" destId="{79368D03-4A3D-4DD6-B6F8-11C2F7F2E2CF}" srcOrd="1" destOrd="0" presId="urn:microsoft.com/office/officeart/2005/8/layout/hierarchy2"/>
    <dgm:cxn modelId="{64BDB071-1D6F-416B-903D-A6603610DEA9}" type="presOf" srcId="{D82ECA60-AEF9-4FC2-ABE6-AD776B21287D}" destId="{9A512320-4CAE-4359-9EAC-436E8FCEE901}" srcOrd="1" destOrd="0" presId="urn:microsoft.com/office/officeart/2005/8/layout/hierarchy2"/>
    <dgm:cxn modelId="{57D6F252-0C90-4C8F-89B3-00BE8B71F11E}" srcId="{B15518F4-DD74-4129-8B69-5A46CADC4686}" destId="{D06D1138-F68F-41AF-994F-0B9784B95FEC}" srcOrd="1" destOrd="0" parTransId="{D82ECA60-AEF9-4FC2-ABE6-AD776B21287D}" sibTransId="{9157A11A-DD42-4452-8252-D20820BC0A80}"/>
    <dgm:cxn modelId="{F3EECB78-C4F0-4B33-B98C-6A083AD98788}" type="presOf" srcId="{3F8EAE15-C876-48B8-9739-11798F88D912}" destId="{F125A9A4-3202-4897-9679-E9DAF3EED43A}" srcOrd="1" destOrd="0" presId="urn:microsoft.com/office/officeart/2005/8/layout/hierarchy2"/>
    <dgm:cxn modelId="{595DED78-1B45-48C5-B948-BE6F0CEA8939}" type="presOf" srcId="{60B693BF-3D3B-4BC3-ACDD-74C784180F70}" destId="{027AEE4E-8149-4861-908C-0C3E833071E4}" srcOrd="0" destOrd="0" presId="urn:microsoft.com/office/officeart/2005/8/layout/hierarchy2"/>
    <dgm:cxn modelId="{378B4F7B-F7EF-4DE6-A8DE-D42063C6102B}" srcId="{A4642195-5977-48D5-A1B4-BC6AD7B17421}" destId="{242DD0EC-FD24-4C09-8987-5B843ED5A58D}" srcOrd="0" destOrd="0" parTransId="{DD7FF177-5078-476F-AEA5-7B9B2E59212A}" sibTransId="{A9137333-12DB-4890-BAF9-B3294EDFDBAC}"/>
    <dgm:cxn modelId="{F0CAD884-EADF-481D-9F9C-C933889F5AEE}" srcId="{B15518F4-DD74-4129-8B69-5A46CADC4686}" destId="{040E04AE-5C3C-48EC-9FC7-211113F30317}" srcOrd="0" destOrd="0" parTransId="{AFD94665-6063-40B7-9CA8-82DBFAC70430}" sibTransId="{8AD1C92C-DB93-4C39-AF87-BBD84A149241}"/>
    <dgm:cxn modelId="{13B3A88A-4414-466A-BD8F-0BA187BAB284}" type="presOf" srcId="{064415AD-3069-47E9-86A3-6F6D53DFA42B}" destId="{BD8822B1-A2F3-4C40-B602-B869659975D3}" srcOrd="0" destOrd="0" presId="urn:microsoft.com/office/officeart/2005/8/layout/hierarchy2"/>
    <dgm:cxn modelId="{BE502E90-51FB-4A73-B895-D6075B11B5B7}" srcId="{D06D1138-F68F-41AF-994F-0B9784B95FEC}" destId="{CA096C92-3B61-4CAC-85CF-593B8FA00162}" srcOrd="0" destOrd="0" parTransId="{BA68F546-DBE4-4344-B115-25BFDEADAB6C}" sibTransId="{A1F4DD59-FABD-4E74-8563-53C90DD2398C}"/>
    <dgm:cxn modelId="{EA14BD95-2C66-40BA-9827-A70ADACCC3E0}" type="presOf" srcId="{DD7FF177-5078-476F-AEA5-7B9B2E59212A}" destId="{6F8F7F74-C7F6-4BC1-A7F8-58D650FA4563}" srcOrd="1" destOrd="0" presId="urn:microsoft.com/office/officeart/2005/8/layout/hierarchy2"/>
    <dgm:cxn modelId="{91123D9C-FBD6-4366-A98E-71D6AFCF173F}" type="presOf" srcId="{A3A8FCC8-AA45-4FEC-AF6D-1952D1D9149A}" destId="{4CE2D54D-9D4D-4AE4-8BF2-B45D1867F160}" srcOrd="1" destOrd="0" presId="urn:microsoft.com/office/officeart/2005/8/layout/hierarchy2"/>
    <dgm:cxn modelId="{C359059E-F49B-4482-A653-DCBB7CD53626}" type="presOf" srcId="{3F8EAE15-C876-48B8-9739-11798F88D912}" destId="{C17D9C0D-0A24-4125-A84D-C925DFA34781}" srcOrd="0" destOrd="0" presId="urn:microsoft.com/office/officeart/2005/8/layout/hierarchy2"/>
    <dgm:cxn modelId="{FF25A5AC-8AEC-4A01-95E0-0BB2F5AF53A8}" type="presOf" srcId="{CA096C92-3B61-4CAC-85CF-593B8FA00162}" destId="{5F051A8D-16C9-4D82-81D1-A2F96ED6C11C}" srcOrd="0" destOrd="0" presId="urn:microsoft.com/office/officeart/2005/8/layout/hierarchy2"/>
    <dgm:cxn modelId="{CF9D4FB4-79CE-4488-919A-6D7485E7F11C}" type="presOf" srcId="{70EFA06D-0D98-4610-88F0-F258C117F1B5}" destId="{F9FA50AE-ED42-463F-83FE-109A3E4FABBE}" srcOrd="1" destOrd="0" presId="urn:microsoft.com/office/officeart/2005/8/layout/hierarchy2"/>
    <dgm:cxn modelId="{384D2EB5-2703-4079-B265-A50C03DD9666}" type="presOf" srcId="{E599E7BE-25A1-4823-990E-067CB34A7CDC}" destId="{C8997E22-1BD0-4FB4-9931-86A586B05EAF}" srcOrd="1" destOrd="0" presId="urn:microsoft.com/office/officeart/2005/8/layout/hierarchy2"/>
    <dgm:cxn modelId="{DFAB1DB7-A347-4D57-9F4D-58EC50B537D8}" type="presOf" srcId="{60B693BF-3D3B-4BC3-ACDD-74C784180F70}" destId="{13763D45-6FEC-4A9C-BCBE-00EE00C11487}" srcOrd="1" destOrd="0" presId="urn:microsoft.com/office/officeart/2005/8/layout/hierarchy2"/>
    <dgm:cxn modelId="{335BA5B7-7148-4DED-95A5-3212F17AC925}" type="presOf" srcId="{CF4A1AC0-C3FD-4CEC-8495-B4D83D6C5555}" destId="{561A13CE-1C05-433E-97BC-4002917BAE6B}" srcOrd="1" destOrd="0" presId="urn:microsoft.com/office/officeart/2005/8/layout/hierarchy2"/>
    <dgm:cxn modelId="{0A681BBB-357B-4E06-8DAC-CD262D63CA51}" type="presOf" srcId="{040E04AE-5C3C-48EC-9FC7-211113F30317}" destId="{C1F0D555-AB50-4080-B4BB-CF5481C702B7}" srcOrd="0" destOrd="0" presId="urn:microsoft.com/office/officeart/2005/8/layout/hierarchy2"/>
    <dgm:cxn modelId="{B6395EBD-6840-4EB7-A5E4-A81D06C37D57}" srcId="{040E04AE-5C3C-48EC-9FC7-211113F30317}" destId="{9F99EE5C-E615-4835-8E80-115E9108BD03}" srcOrd="2" destOrd="0" parTransId="{60B693BF-3D3B-4BC3-ACDD-74C784180F70}" sibTransId="{8A4B0A4D-97F7-40FE-9502-5798D24F034E}"/>
    <dgm:cxn modelId="{C75177BD-1EB1-4290-A073-47903EE4F10F}" srcId="{D06D1138-F68F-41AF-994F-0B9784B95FEC}" destId="{2ACF7064-ED47-4A96-8BBF-A73F52CA1DB1}" srcOrd="1" destOrd="0" parTransId="{CF4A1AC0-C3FD-4CEC-8495-B4D83D6C5555}" sibTransId="{DF18843B-CA87-4BA1-B69B-D64188A4487F}"/>
    <dgm:cxn modelId="{FF1E1BC8-9397-44C0-BF11-B7CA4D492FFD}" type="presOf" srcId="{9F99EE5C-E615-4835-8E80-115E9108BD03}" destId="{C20652AF-7879-40C5-81ED-F3D7E6783E9D}" srcOrd="0" destOrd="0" presId="urn:microsoft.com/office/officeart/2005/8/layout/hierarchy2"/>
    <dgm:cxn modelId="{8A7DC1D1-0E8B-4781-83E3-347DF20C6D00}" srcId="{A4642195-5977-48D5-A1B4-BC6AD7B17421}" destId="{064415AD-3069-47E9-86A3-6F6D53DFA42B}" srcOrd="2" destOrd="0" parTransId="{A3A8FCC8-AA45-4FEC-AF6D-1952D1D9149A}" sibTransId="{EE126820-A1C7-4248-8793-1A8A3EC62431}"/>
    <dgm:cxn modelId="{20B9FBD1-2983-4C52-8610-98A33A20AE49}" type="presOf" srcId="{CF4A1AC0-C3FD-4CEC-8495-B4D83D6C5555}" destId="{336BA157-6A0E-499B-A49D-8A48854ED5E7}" srcOrd="0" destOrd="0" presId="urn:microsoft.com/office/officeart/2005/8/layout/hierarchy2"/>
    <dgm:cxn modelId="{185E44D4-6BBD-4203-BB78-4C176AB7D102}" type="presOf" srcId="{81B550B4-0E7E-455A-B2B5-92CD99C62D40}" destId="{AA0D6803-CF09-423A-9180-6614A55D40D8}" srcOrd="0" destOrd="0" presId="urn:microsoft.com/office/officeart/2005/8/layout/hierarchy2"/>
    <dgm:cxn modelId="{9709EBD4-285C-49EC-AE4D-8B8008072BC5}" type="presOf" srcId="{2ACF7064-ED47-4A96-8BBF-A73F52CA1DB1}" destId="{60DAAAC3-E8F2-41A0-B100-DFF9C1093D3B}" srcOrd="0" destOrd="0" presId="urn:microsoft.com/office/officeart/2005/8/layout/hierarchy2"/>
    <dgm:cxn modelId="{9D1B52D5-228D-45DE-ABD3-2B355B9E4E79}" type="presOf" srcId="{528430BD-AFA9-4A77-BD10-04EA006EA9A1}" destId="{CF3B0255-6FF5-4A20-ABBC-E25F5AF8F2B4}" srcOrd="0" destOrd="0" presId="urn:microsoft.com/office/officeart/2005/8/layout/hierarchy2"/>
    <dgm:cxn modelId="{BF08A4D5-9EDF-429A-887A-E05DBD44A513}" type="presOf" srcId="{DD7FF177-5078-476F-AEA5-7B9B2E59212A}" destId="{6324DC72-5423-449F-8BB4-F0658945E6A4}" srcOrd="0" destOrd="0" presId="urn:microsoft.com/office/officeart/2005/8/layout/hierarchy2"/>
    <dgm:cxn modelId="{B387E4DC-FDB0-4206-84B9-2594E851FCDF}" srcId="{528430BD-AFA9-4A77-BD10-04EA006EA9A1}" destId="{B15518F4-DD74-4129-8B69-5A46CADC4686}" srcOrd="0" destOrd="0" parTransId="{900AE4B4-5E3C-4410-996E-47810386B60B}" sibTransId="{9A71F596-ED98-491C-AE7E-C1670BB47D8C}"/>
    <dgm:cxn modelId="{A9FBFEE0-D1FA-42AB-8AE6-732E33BFF675}" type="presOf" srcId="{242DD0EC-FD24-4C09-8987-5B843ED5A58D}" destId="{36E6E3D7-05F2-4176-8DDE-F49670E94917}" srcOrd="0" destOrd="0" presId="urn:microsoft.com/office/officeart/2005/8/layout/hierarchy2"/>
    <dgm:cxn modelId="{520DB1E2-988B-440B-B294-A87FF5154688}" srcId="{A4642195-5977-48D5-A1B4-BC6AD7B17421}" destId="{5AA0F524-BEA0-4563-8156-A85CE0DEE39D}" srcOrd="1" destOrd="0" parTransId="{3F8EAE15-C876-48B8-9739-11798F88D912}" sibTransId="{29B2DB4A-E45A-48A6-8198-9BD73C73AA1A}"/>
    <dgm:cxn modelId="{3C0371E4-C21A-4229-B6ED-70C2E079EC73}" type="presOf" srcId="{D06D1138-F68F-41AF-994F-0B9784B95FEC}" destId="{78AE4174-1574-44E1-8DCC-61D02E2FB6F1}" srcOrd="0" destOrd="0" presId="urn:microsoft.com/office/officeart/2005/8/layout/hierarchy2"/>
    <dgm:cxn modelId="{DBAF03EA-89B4-434E-B92D-8D208C97787A}" type="presOf" srcId="{1B9E4207-230C-468F-A30B-79749F4167E6}" destId="{BF7EE034-4E71-490B-9F86-0BBE738CA311}" srcOrd="0" destOrd="0" presId="urn:microsoft.com/office/officeart/2005/8/layout/hierarchy2"/>
    <dgm:cxn modelId="{9CAC5EEB-EFC6-4452-960E-FBB51C448F23}" type="presOf" srcId="{27D716D3-4614-47AC-BC61-6A4B6D18744C}" destId="{D978551B-D3D2-48C9-8D26-FAEA0452862B}" srcOrd="1" destOrd="0" presId="urn:microsoft.com/office/officeart/2005/8/layout/hierarchy2"/>
    <dgm:cxn modelId="{14C172F0-BA0B-475F-B916-44A3A385F08E}" type="presOf" srcId="{BA68F546-DBE4-4344-B115-25BFDEADAB6C}" destId="{2C0E2788-ECD5-4292-BB01-FB28AB03BCDB}" srcOrd="0" destOrd="0" presId="urn:microsoft.com/office/officeart/2005/8/layout/hierarchy2"/>
    <dgm:cxn modelId="{2CE03AFB-21FF-4D18-BC6C-E048AAA5DF9D}" type="presOf" srcId="{14ADC8E0-2573-443F-AA98-2ACC9156DDCF}" destId="{CF1DCCD7-AD7F-4C6C-B874-301B74B43CAE}" srcOrd="0" destOrd="0" presId="urn:microsoft.com/office/officeart/2005/8/layout/hierarchy2"/>
    <dgm:cxn modelId="{304B966E-3900-41CD-9026-476326EF9082}" type="presParOf" srcId="{CF3B0255-6FF5-4A20-ABBC-E25F5AF8F2B4}" destId="{E71B1554-B8E5-4841-9CCC-9A38E9FE96C9}" srcOrd="0" destOrd="0" presId="urn:microsoft.com/office/officeart/2005/8/layout/hierarchy2"/>
    <dgm:cxn modelId="{76AD7E19-8A0D-4FF5-AF32-13D3B1A98537}" type="presParOf" srcId="{E71B1554-B8E5-4841-9CCC-9A38E9FE96C9}" destId="{EC54A3DD-0081-4A31-8ACC-4D620BC5512A}" srcOrd="0" destOrd="0" presId="urn:microsoft.com/office/officeart/2005/8/layout/hierarchy2"/>
    <dgm:cxn modelId="{41844722-6894-4126-812A-F9B0FC58EB42}" type="presParOf" srcId="{E71B1554-B8E5-4841-9CCC-9A38E9FE96C9}" destId="{A5C0BD6D-0658-4DA0-B404-82735AC1432B}" srcOrd="1" destOrd="0" presId="urn:microsoft.com/office/officeart/2005/8/layout/hierarchy2"/>
    <dgm:cxn modelId="{E0BEE191-5677-4F62-8497-B2BC477EBF93}" type="presParOf" srcId="{A5C0BD6D-0658-4DA0-B404-82735AC1432B}" destId="{0F83DAEB-383B-4395-8500-8BD8A0259FE7}" srcOrd="0" destOrd="0" presId="urn:microsoft.com/office/officeart/2005/8/layout/hierarchy2"/>
    <dgm:cxn modelId="{C91453DE-01EC-4211-8263-7536A35FB3D6}" type="presParOf" srcId="{0F83DAEB-383B-4395-8500-8BD8A0259FE7}" destId="{A51D9B09-7101-4AE8-ACF4-D070C307143E}" srcOrd="0" destOrd="0" presId="urn:microsoft.com/office/officeart/2005/8/layout/hierarchy2"/>
    <dgm:cxn modelId="{33E61BE2-05F5-4B2E-A9FD-8258CF04C051}" type="presParOf" srcId="{A5C0BD6D-0658-4DA0-B404-82735AC1432B}" destId="{D187B87D-7AA4-49A8-884B-84EDF1F4931E}" srcOrd="1" destOrd="0" presId="urn:microsoft.com/office/officeart/2005/8/layout/hierarchy2"/>
    <dgm:cxn modelId="{824F8C6E-DC4C-418E-A497-A8BE7F2937BA}" type="presParOf" srcId="{D187B87D-7AA4-49A8-884B-84EDF1F4931E}" destId="{C1F0D555-AB50-4080-B4BB-CF5481C702B7}" srcOrd="0" destOrd="0" presId="urn:microsoft.com/office/officeart/2005/8/layout/hierarchy2"/>
    <dgm:cxn modelId="{5072A382-BBBD-4F1F-BF7F-B8C45B2E4224}" type="presParOf" srcId="{D187B87D-7AA4-49A8-884B-84EDF1F4931E}" destId="{127D53AC-D335-49A7-B399-8E4DD5147631}" srcOrd="1" destOrd="0" presId="urn:microsoft.com/office/officeart/2005/8/layout/hierarchy2"/>
    <dgm:cxn modelId="{E132EC67-A02B-48B2-A937-4C3F7F089261}" type="presParOf" srcId="{127D53AC-D335-49A7-B399-8E4DD5147631}" destId="{C4766BAD-6AB2-4EE3-9769-52DCD55DD797}" srcOrd="0" destOrd="0" presId="urn:microsoft.com/office/officeart/2005/8/layout/hierarchy2"/>
    <dgm:cxn modelId="{F836A13E-F73B-480B-96CE-D5C957B0146F}" type="presParOf" srcId="{C4766BAD-6AB2-4EE3-9769-52DCD55DD797}" destId="{C8997E22-1BD0-4FB4-9931-86A586B05EAF}" srcOrd="0" destOrd="0" presId="urn:microsoft.com/office/officeart/2005/8/layout/hierarchy2"/>
    <dgm:cxn modelId="{639F1B39-E9DC-477F-ACBA-48AA8610E73B}" type="presParOf" srcId="{127D53AC-D335-49A7-B399-8E4DD5147631}" destId="{E96E9F37-700A-4530-ADB7-5D41B6A7B169}" srcOrd="1" destOrd="0" presId="urn:microsoft.com/office/officeart/2005/8/layout/hierarchy2"/>
    <dgm:cxn modelId="{CA739531-E08D-4DEF-A25F-08BCF8D42BED}" type="presParOf" srcId="{E96E9F37-700A-4530-ADB7-5D41B6A7B169}" destId="{227DD015-75D6-40B9-9C45-AD0F3CDCD2B6}" srcOrd="0" destOrd="0" presId="urn:microsoft.com/office/officeart/2005/8/layout/hierarchy2"/>
    <dgm:cxn modelId="{02B16920-F8EA-44A6-AF7D-FB466319C9E4}" type="presParOf" srcId="{E96E9F37-700A-4530-ADB7-5D41B6A7B169}" destId="{6DB176F8-0439-489E-96FE-283971CCD75A}" srcOrd="1" destOrd="0" presId="urn:microsoft.com/office/officeart/2005/8/layout/hierarchy2"/>
    <dgm:cxn modelId="{7E06220A-0AF9-46E7-8582-9883A1C5A4D0}" type="presParOf" srcId="{127D53AC-D335-49A7-B399-8E4DD5147631}" destId="{BF7EE034-4E71-490B-9F86-0BBE738CA311}" srcOrd="2" destOrd="0" presId="urn:microsoft.com/office/officeart/2005/8/layout/hierarchy2"/>
    <dgm:cxn modelId="{9BEC0874-920C-48C3-A58F-D15DD7BA38AF}" type="presParOf" srcId="{BF7EE034-4E71-490B-9F86-0BBE738CA311}" destId="{AF0601D8-F24E-4AB3-A821-F2877D3B5F8B}" srcOrd="0" destOrd="0" presId="urn:microsoft.com/office/officeart/2005/8/layout/hierarchy2"/>
    <dgm:cxn modelId="{ADD7E722-18B8-44B1-98AE-571B3BA77767}" type="presParOf" srcId="{127D53AC-D335-49A7-B399-8E4DD5147631}" destId="{A3AC81AE-9693-4601-814A-F883147ABC2E}" srcOrd="3" destOrd="0" presId="urn:microsoft.com/office/officeart/2005/8/layout/hierarchy2"/>
    <dgm:cxn modelId="{250CE8AD-9180-4488-BBA0-EB584826EE53}" type="presParOf" srcId="{A3AC81AE-9693-4601-814A-F883147ABC2E}" destId="{AA0D6803-CF09-423A-9180-6614A55D40D8}" srcOrd="0" destOrd="0" presId="urn:microsoft.com/office/officeart/2005/8/layout/hierarchy2"/>
    <dgm:cxn modelId="{16BF48A5-4D3D-4C89-B8DA-52EFA9B367AC}" type="presParOf" srcId="{A3AC81AE-9693-4601-814A-F883147ABC2E}" destId="{6AFDAD85-0109-4E39-8E12-95567FAD1F98}" srcOrd="1" destOrd="0" presId="urn:microsoft.com/office/officeart/2005/8/layout/hierarchy2"/>
    <dgm:cxn modelId="{36E32B2B-3DFC-4DEA-A136-0D40BA936B65}" type="presParOf" srcId="{127D53AC-D335-49A7-B399-8E4DD5147631}" destId="{027AEE4E-8149-4861-908C-0C3E833071E4}" srcOrd="4" destOrd="0" presId="urn:microsoft.com/office/officeart/2005/8/layout/hierarchy2"/>
    <dgm:cxn modelId="{CCB4E49E-4259-4ACD-B97D-79719025C514}" type="presParOf" srcId="{027AEE4E-8149-4861-908C-0C3E833071E4}" destId="{13763D45-6FEC-4A9C-BCBE-00EE00C11487}" srcOrd="0" destOrd="0" presId="urn:microsoft.com/office/officeart/2005/8/layout/hierarchy2"/>
    <dgm:cxn modelId="{FE2BEE06-13C6-4908-846C-7DD6FFD248A8}" type="presParOf" srcId="{127D53AC-D335-49A7-B399-8E4DD5147631}" destId="{51C142EC-F7E3-4D49-917D-6AF628DAC891}" srcOrd="5" destOrd="0" presId="urn:microsoft.com/office/officeart/2005/8/layout/hierarchy2"/>
    <dgm:cxn modelId="{D13F2A04-F619-4DC6-A277-FE71756356E9}" type="presParOf" srcId="{51C142EC-F7E3-4D49-917D-6AF628DAC891}" destId="{C20652AF-7879-40C5-81ED-F3D7E6783E9D}" srcOrd="0" destOrd="0" presId="urn:microsoft.com/office/officeart/2005/8/layout/hierarchy2"/>
    <dgm:cxn modelId="{4C8B435E-39E2-4AB7-8714-9E9EFB866F53}" type="presParOf" srcId="{51C142EC-F7E3-4D49-917D-6AF628DAC891}" destId="{D1508C18-E74D-4333-8B6C-EF26DEA0A4D2}" srcOrd="1" destOrd="0" presId="urn:microsoft.com/office/officeart/2005/8/layout/hierarchy2"/>
    <dgm:cxn modelId="{3EDD662A-AFCE-4D45-89C4-4D1F7284248A}" type="presParOf" srcId="{A5C0BD6D-0658-4DA0-B404-82735AC1432B}" destId="{0AE88630-69FE-4C9C-9870-32707FA8D73A}" srcOrd="2" destOrd="0" presId="urn:microsoft.com/office/officeart/2005/8/layout/hierarchy2"/>
    <dgm:cxn modelId="{3D54D491-EE61-4CB4-8BEB-3FD3511AA615}" type="presParOf" srcId="{0AE88630-69FE-4C9C-9870-32707FA8D73A}" destId="{9A512320-4CAE-4359-9EAC-436E8FCEE901}" srcOrd="0" destOrd="0" presId="urn:microsoft.com/office/officeart/2005/8/layout/hierarchy2"/>
    <dgm:cxn modelId="{2A874240-E5BB-4098-9ADA-CD0057CC718C}" type="presParOf" srcId="{A5C0BD6D-0658-4DA0-B404-82735AC1432B}" destId="{18054001-F0B6-462A-AB98-AABBD123B35B}" srcOrd="3" destOrd="0" presId="urn:microsoft.com/office/officeart/2005/8/layout/hierarchy2"/>
    <dgm:cxn modelId="{8EB8DC91-01B6-4220-915F-03D9101B28A5}" type="presParOf" srcId="{18054001-F0B6-462A-AB98-AABBD123B35B}" destId="{78AE4174-1574-44E1-8DCC-61D02E2FB6F1}" srcOrd="0" destOrd="0" presId="urn:microsoft.com/office/officeart/2005/8/layout/hierarchy2"/>
    <dgm:cxn modelId="{D3A3E2F6-463E-48A6-80C7-93F0B004387D}" type="presParOf" srcId="{18054001-F0B6-462A-AB98-AABBD123B35B}" destId="{46EC89C6-C5DE-4CF6-AF59-2AFE7D31AB20}" srcOrd="1" destOrd="0" presId="urn:microsoft.com/office/officeart/2005/8/layout/hierarchy2"/>
    <dgm:cxn modelId="{F1939E37-A4D1-45A3-BACE-6D05C5A5023C}" type="presParOf" srcId="{46EC89C6-C5DE-4CF6-AF59-2AFE7D31AB20}" destId="{2C0E2788-ECD5-4292-BB01-FB28AB03BCDB}" srcOrd="0" destOrd="0" presId="urn:microsoft.com/office/officeart/2005/8/layout/hierarchy2"/>
    <dgm:cxn modelId="{8D7BCF38-EF5E-4C39-AA37-FC7F556B1191}" type="presParOf" srcId="{2C0E2788-ECD5-4292-BB01-FB28AB03BCDB}" destId="{79368D03-4A3D-4DD6-B6F8-11C2F7F2E2CF}" srcOrd="0" destOrd="0" presId="urn:microsoft.com/office/officeart/2005/8/layout/hierarchy2"/>
    <dgm:cxn modelId="{B7FEBF4B-C314-4470-8E62-FD7512F87A28}" type="presParOf" srcId="{46EC89C6-C5DE-4CF6-AF59-2AFE7D31AB20}" destId="{38070D1D-C341-4666-B385-EC02BA57AAFF}" srcOrd="1" destOrd="0" presId="urn:microsoft.com/office/officeart/2005/8/layout/hierarchy2"/>
    <dgm:cxn modelId="{1B93E90E-6C26-4185-95A4-DCEE55660311}" type="presParOf" srcId="{38070D1D-C341-4666-B385-EC02BA57AAFF}" destId="{5F051A8D-16C9-4D82-81D1-A2F96ED6C11C}" srcOrd="0" destOrd="0" presId="urn:microsoft.com/office/officeart/2005/8/layout/hierarchy2"/>
    <dgm:cxn modelId="{3C1F459F-33B1-48E2-BFA4-D12114E60FDE}" type="presParOf" srcId="{38070D1D-C341-4666-B385-EC02BA57AAFF}" destId="{D1BAC58E-AAF3-40CE-86BE-6D0E2FE820E7}" srcOrd="1" destOrd="0" presId="urn:microsoft.com/office/officeart/2005/8/layout/hierarchy2"/>
    <dgm:cxn modelId="{2121CC3F-AFC0-475B-B763-B5C4254BE3AE}" type="presParOf" srcId="{46EC89C6-C5DE-4CF6-AF59-2AFE7D31AB20}" destId="{336BA157-6A0E-499B-A49D-8A48854ED5E7}" srcOrd="2" destOrd="0" presId="urn:microsoft.com/office/officeart/2005/8/layout/hierarchy2"/>
    <dgm:cxn modelId="{547BBA6D-5386-4D3C-B003-641031E813A0}" type="presParOf" srcId="{336BA157-6A0E-499B-A49D-8A48854ED5E7}" destId="{561A13CE-1C05-433E-97BC-4002917BAE6B}" srcOrd="0" destOrd="0" presId="urn:microsoft.com/office/officeart/2005/8/layout/hierarchy2"/>
    <dgm:cxn modelId="{3DBA4E63-10DD-4BE9-8F47-0D4EC7DB2151}" type="presParOf" srcId="{46EC89C6-C5DE-4CF6-AF59-2AFE7D31AB20}" destId="{62BBA672-A2A5-4D43-83B0-9C96BE9B649B}" srcOrd="3" destOrd="0" presId="urn:microsoft.com/office/officeart/2005/8/layout/hierarchy2"/>
    <dgm:cxn modelId="{1716E86C-0F13-4FA2-B00D-A5772F7B35DF}" type="presParOf" srcId="{62BBA672-A2A5-4D43-83B0-9C96BE9B649B}" destId="{60DAAAC3-E8F2-41A0-B100-DFF9C1093D3B}" srcOrd="0" destOrd="0" presId="urn:microsoft.com/office/officeart/2005/8/layout/hierarchy2"/>
    <dgm:cxn modelId="{74BFF22A-FA7D-4FBC-A62D-E2F6D81FB186}" type="presParOf" srcId="{62BBA672-A2A5-4D43-83B0-9C96BE9B649B}" destId="{30A8C5FD-DB48-4CEE-A280-BED1A8A76796}" srcOrd="1" destOrd="0" presId="urn:microsoft.com/office/officeart/2005/8/layout/hierarchy2"/>
    <dgm:cxn modelId="{05090F8E-65A5-4E8B-B57B-5F0AB8E808A3}" type="presParOf" srcId="{46EC89C6-C5DE-4CF6-AF59-2AFE7D31AB20}" destId="{3401B22A-95A2-465B-9948-32929ED88275}" srcOrd="4" destOrd="0" presId="urn:microsoft.com/office/officeart/2005/8/layout/hierarchy2"/>
    <dgm:cxn modelId="{0D43E6A3-0376-43B9-9D42-6B972B5DB984}" type="presParOf" srcId="{3401B22A-95A2-465B-9948-32929ED88275}" destId="{D978551B-D3D2-48C9-8D26-FAEA0452862B}" srcOrd="0" destOrd="0" presId="urn:microsoft.com/office/officeart/2005/8/layout/hierarchy2"/>
    <dgm:cxn modelId="{1359C51B-AADB-4AC4-8E49-EC149E247E96}" type="presParOf" srcId="{46EC89C6-C5DE-4CF6-AF59-2AFE7D31AB20}" destId="{9FD59E1A-9F70-46BB-AAC8-CCA8C6A97257}" srcOrd="5" destOrd="0" presId="urn:microsoft.com/office/officeart/2005/8/layout/hierarchy2"/>
    <dgm:cxn modelId="{3BF04356-3217-49E6-806D-CF6550D33F84}" type="presParOf" srcId="{9FD59E1A-9F70-46BB-AAC8-CCA8C6A97257}" destId="{CF1DCCD7-AD7F-4C6C-B874-301B74B43CAE}" srcOrd="0" destOrd="0" presId="urn:microsoft.com/office/officeart/2005/8/layout/hierarchy2"/>
    <dgm:cxn modelId="{FE30EB75-64EA-46CD-85C5-3BB4C4D57126}" type="presParOf" srcId="{9FD59E1A-9F70-46BB-AAC8-CCA8C6A97257}" destId="{281D74C7-F06B-4F45-BE90-67EE4EFF3E1C}" srcOrd="1" destOrd="0" presId="urn:microsoft.com/office/officeart/2005/8/layout/hierarchy2"/>
    <dgm:cxn modelId="{F834B30C-2299-4403-9111-1CD9959A5D92}" type="presParOf" srcId="{46EC89C6-C5DE-4CF6-AF59-2AFE7D31AB20}" destId="{F4316CD0-04F0-4CF4-A217-25A28A829DB1}" srcOrd="6" destOrd="0" presId="urn:microsoft.com/office/officeart/2005/8/layout/hierarchy2"/>
    <dgm:cxn modelId="{9E524DC4-7A91-4474-97B4-4200D3446A7A}" type="presParOf" srcId="{F4316CD0-04F0-4CF4-A217-25A28A829DB1}" destId="{F9FA50AE-ED42-463F-83FE-109A3E4FABBE}" srcOrd="0" destOrd="0" presId="urn:microsoft.com/office/officeart/2005/8/layout/hierarchy2"/>
    <dgm:cxn modelId="{ACA79387-177C-437D-BEB8-51B573A38EB9}" type="presParOf" srcId="{46EC89C6-C5DE-4CF6-AF59-2AFE7D31AB20}" destId="{714E231F-B2D0-4C10-A6E8-43DBDB4E97AC}" srcOrd="7" destOrd="0" presId="urn:microsoft.com/office/officeart/2005/8/layout/hierarchy2"/>
    <dgm:cxn modelId="{78D9FB69-ADD9-48DB-AC39-9BBA5260F7AB}" type="presParOf" srcId="{714E231F-B2D0-4C10-A6E8-43DBDB4E97AC}" destId="{3CADCFF5-7A8A-4B9C-9CDF-6404F74E9AEF}" srcOrd="0" destOrd="0" presId="urn:microsoft.com/office/officeart/2005/8/layout/hierarchy2"/>
    <dgm:cxn modelId="{93B9276B-11EA-42C4-AFE8-172303222522}" type="presParOf" srcId="{714E231F-B2D0-4C10-A6E8-43DBDB4E97AC}" destId="{F1941D74-E9D9-46FB-8CEE-086611EBD08D}" srcOrd="1" destOrd="0" presId="urn:microsoft.com/office/officeart/2005/8/layout/hierarchy2"/>
    <dgm:cxn modelId="{C79457CE-E8D1-432E-97CA-B111DB2768CF}" type="presParOf" srcId="{F1941D74-E9D9-46FB-8CEE-086611EBD08D}" destId="{6324DC72-5423-449F-8BB4-F0658945E6A4}" srcOrd="0" destOrd="0" presId="urn:microsoft.com/office/officeart/2005/8/layout/hierarchy2"/>
    <dgm:cxn modelId="{433D8648-F6E2-40DB-9F74-BBF3DF5CC213}" type="presParOf" srcId="{6324DC72-5423-449F-8BB4-F0658945E6A4}" destId="{6F8F7F74-C7F6-4BC1-A7F8-58D650FA4563}" srcOrd="0" destOrd="0" presId="urn:microsoft.com/office/officeart/2005/8/layout/hierarchy2"/>
    <dgm:cxn modelId="{DE154510-D60B-4744-8CDC-E5ACD8EF61B6}" type="presParOf" srcId="{F1941D74-E9D9-46FB-8CEE-086611EBD08D}" destId="{0241EB00-4AEE-47AF-B299-8C06E7E17755}" srcOrd="1" destOrd="0" presId="urn:microsoft.com/office/officeart/2005/8/layout/hierarchy2"/>
    <dgm:cxn modelId="{709E7D3A-7058-4875-A050-6F1AF08EF8DE}" type="presParOf" srcId="{0241EB00-4AEE-47AF-B299-8C06E7E17755}" destId="{36E6E3D7-05F2-4176-8DDE-F49670E94917}" srcOrd="0" destOrd="0" presId="urn:microsoft.com/office/officeart/2005/8/layout/hierarchy2"/>
    <dgm:cxn modelId="{BA9D376D-EBB9-452E-98F1-6B027BA67A65}" type="presParOf" srcId="{0241EB00-4AEE-47AF-B299-8C06E7E17755}" destId="{7F8A6CC1-4B49-4B9F-9B4E-19A2D8FD7587}" srcOrd="1" destOrd="0" presId="urn:microsoft.com/office/officeart/2005/8/layout/hierarchy2"/>
    <dgm:cxn modelId="{259B89F3-D7A1-4D98-8926-010F4A9276D1}" type="presParOf" srcId="{F1941D74-E9D9-46FB-8CEE-086611EBD08D}" destId="{C17D9C0D-0A24-4125-A84D-C925DFA34781}" srcOrd="2" destOrd="0" presId="urn:microsoft.com/office/officeart/2005/8/layout/hierarchy2"/>
    <dgm:cxn modelId="{9D329AC0-8482-4727-87A9-265AD2C0C355}" type="presParOf" srcId="{C17D9C0D-0A24-4125-A84D-C925DFA34781}" destId="{F125A9A4-3202-4897-9679-E9DAF3EED43A}" srcOrd="0" destOrd="0" presId="urn:microsoft.com/office/officeart/2005/8/layout/hierarchy2"/>
    <dgm:cxn modelId="{D2332CAA-6F3F-4883-A5B3-C54179C03578}" type="presParOf" srcId="{F1941D74-E9D9-46FB-8CEE-086611EBD08D}" destId="{A3F09B7D-9438-483E-BBB3-4115AE664CCD}" srcOrd="3" destOrd="0" presId="urn:microsoft.com/office/officeart/2005/8/layout/hierarchy2"/>
    <dgm:cxn modelId="{63375E6D-3AFE-4134-B8B6-7A562690429B}" type="presParOf" srcId="{A3F09B7D-9438-483E-BBB3-4115AE664CCD}" destId="{D5BDE32A-7F49-4ACF-82CA-9A2B48018C6D}" srcOrd="0" destOrd="0" presId="urn:microsoft.com/office/officeart/2005/8/layout/hierarchy2"/>
    <dgm:cxn modelId="{F7C428E7-DB67-4948-8C8E-CA2477B32778}" type="presParOf" srcId="{A3F09B7D-9438-483E-BBB3-4115AE664CCD}" destId="{8F53EC3F-A37F-4B91-8E1D-B2967C444D22}" srcOrd="1" destOrd="0" presId="urn:microsoft.com/office/officeart/2005/8/layout/hierarchy2"/>
    <dgm:cxn modelId="{6FB15943-6E69-4857-9C08-D416B420344C}" type="presParOf" srcId="{F1941D74-E9D9-46FB-8CEE-086611EBD08D}" destId="{4B6CFD89-6DCB-4F19-AFC3-E29B0081CB69}" srcOrd="4" destOrd="0" presId="urn:microsoft.com/office/officeart/2005/8/layout/hierarchy2"/>
    <dgm:cxn modelId="{E4884668-AFA4-41F1-8FFE-2509D7AD4176}" type="presParOf" srcId="{4B6CFD89-6DCB-4F19-AFC3-E29B0081CB69}" destId="{4CE2D54D-9D4D-4AE4-8BF2-B45D1867F160}" srcOrd="0" destOrd="0" presId="urn:microsoft.com/office/officeart/2005/8/layout/hierarchy2"/>
    <dgm:cxn modelId="{4F172421-3492-4E7C-ADB4-3BA4657519FD}" type="presParOf" srcId="{F1941D74-E9D9-46FB-8CEE-086611EBD08D}" destId="{D78AB815-8A4B-433A-9F3C-7F692BA7ECC1}" srcOrd="5" destOrd="0" presId="urn:microsoft.com/office/officeart/2005/8/layout/hierarchy2"/>
    <dgm:cxn modelId="{86AEBAE7-304C-4764-98D3-1FAAC7185A04}" type="presParOf" srcId="{D78AB815-8A4B-433A-9F3C-7F692BA7ECC1}" destId="{BD8822B1-A2F3-4C40-B602-B869659975D3}" srcOrd="0" destOrd="0" presId="urn:microsoft.com/office/officeart/2005/8/layout/hierarchy2"/>
    <dgm:cxn modelId="{7FE9EADE-16A2-4C2B-9D1C-A6CA9C1188C4}" type="presParOf" srcId="{D78AB815-8A4B-433A-9F3C-7F692BA7ECC1}" destId="{49A574A8-620C-424B-BAE1-48BB4AFD334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4A3DD-0081-4A31-8ACC-4D620BC5512A}">
      <dsp:nvSpPr>
        <dsp:cNvPr id="0" name=""/>
        <dsp:cNvSpPr/>
      </dsp:nvSpPr>
      <dsp:spPr>
        <a:xfrm>
          <a:off x="310770" y="869012"/>
          <a:ext cx="1644866" cy="2172046"/>
        </a:xfrm>
        <a:prstGeom prst="roundRect">
          <a:avLst>
            <a:gd name="adj" fmla="val 10000"/>
          </a:avLst>
        </a:prstGeom>
        <a:solidFill>
          <a:srgbClr val="FDBDFF"/>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Palatino Linotype" panose="02040502050505030304" pitchFamily="18" charset="0"/>
            </a:rPr>
            <a:t>Increase Revenue &amp; Market Share in the Gaming &amp; Metaverse Market</a:t>
          </a:r>
        </a:p>
      </dsp:txBody>
      <dsp:txXfrm>
        <a:off x="358946" y="917188"/>
        <a:ext cx="1548514" cy="2075694"/>
      </dsp:txXfrm>
    </dsp:sp>
    <dsp:sp modelId="{0F83DAEB-383B-4395-8500-8BD8A0259FE7}">
      <dsp:nvSpPr>
        <dsp:cNvPr id="0" name=""/>
        <dsp:cNvSpPr/>
      </dsp:nvSpPr>
      <dsp:spPr>
        <a:xfrm rot="17723709">
          <a:off x="1517520" y="1249226"/>
          <a:ext cx="1534180" cy="25682"/>
        </a:xfrm>
        <a:custGeom>
          <a:avLst/>
          <a:gdLst/>
          <a:ahLst/>
          <a:cxnLst/>
          <a:rect l="0" t="0" r="0" b="0"/>
          <a:pathLst>
            <a:path>
              <a:moveTo>
                <a:pt x="0" y="12841"/>
              </a:moveTo>
              <a:lnTo>
                <a:pt x="1534180" y="12841"/>
              </a:lnTo>
            </a:path>
          </a:pathLst>
        </a:custGeom>
        <a:noFill/>
        <a:ln w="12700" cap="flat" cmpd="sng" algn="ctr">
          <a:solidFill>
            <a:schemeClr val="accent6">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latin typeface="Palatino Linotype" panose="02040502050505030304" pitchFamily="18" charset="0"/>
          </a:endParaRPr>
        </a:p>
      </dsp:txBody>
      <dsp:txXfrm>
        <a:off x="2246256" y="1223713"/>
        <a:ext cx="76709" cy="76709"/>
      </dsp:txXfrm>
    </dsp:sp>
    <dsp:sp modelId="{C1F0D555-AB50-4080-B4BB-CF5481C702B7}">
      <dsp:nvSpPr>
        <dsp:cNvPr id="0" name=""/>
        <dsp:cNvSpPr/>
      </dsp:nvSpPr>
      <dsp:spPr>
        <a:xfrm>
          <a:off x="2613584" y="157884"/>
          <a:ext cx="1644866" cy="822433"/>
        </a:xfrm>
        <a:prstGeom prst="roundRect">
          <a:avLst>
            <a:gd name="adj" fmla="val 10000"/>
          </a:avLst>
        </a:prstGeom>
        <a:solidFill>
          <a:srgbClr val="92D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Palatino Linotype" panose="02040502050505030304" pitchFamily="18" charset="0"/>
            </a:rPr>
            <a:t>Bring Back Old Games</a:t>
          </a:r>
        </a:p>
      </dsp:txBody>
      <dsp:txXfrm>
        <a:off x="2637672" y="181972"/>
        <a:ext cx="1596690" cy="774257"/>
      </dsp:txXfrm>
    </dsp:sp>
    <dsp:sp modelId="{C4766BAD-6AB2-4EE3-9769-52DCD55DD797}">
      <dsp:nvSpPr>
        <dsp:cNvPr id="0" name=""/>
        <dsp:cNvSpPr/>
      </dsp:nvSpPr>
      <dsp:spPr>
        <a:xfrm rot="19600880">
          <a:off x="4193740" y="340010"/>
          <a:ext cx="787367" cy="25682"/>
        </a:xfrm>
        <a:custGeom>
          <a:avLst/>
          <a:gdLst/>
          <a:ahLst/>
          <a:cxnLst/>
          <a:rect l="0" t="0" r="0" b="0"/>
          <a:pathLst>
            <a:path>
              <a:moveTo>
                <a:pt x="0" y="12841"/>
              </a:moveTo>
              <a:lnTo>
                <a:pt x="787367" y="12841"/>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latin typeface="Palatino Linotype" panose="02040502050505030304" pitchFamily="18" charset="0"/>
          </a:endParaRPr>
        </a:p>
      </dsp:txBody>
      <dsp:txXfrm>
        <a:off x="4567740" y="333168"/>
        <a:ext cx="39368" cy="39368"/>
      </dsp:txXfrm>
    </dsp:sp>
    <dsp:sp modelId="{227DD015-75D6-40B9-9C45-AD0F3CDCD2B6}">
      <dsp:nvSpPr>
        <dsp:cNvPr id="0" name=""/>
        <dsp:cNvSpPr/>
      </dsp:nvSpPr>
      <dsp:spPr>
        <a:xfrm>
          <a:off x="4916398" y="4426"/>
          <a:ext cx="1644866" cy="264354"/>
        </a:xfrm>
        <a:prstGeom prst="roundRect">
          <a:avLst>
            <a:gd name="adj" fmla="val 10000"/>
          </a:avLst>
        </a:prstGeom>
        <a:solidFill>
          <a:srgbClr val="92D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Palatino Linotype" panose="02040502050505030304" pitchFamily="18" charset="0"/>
            </a:rPr>
            <a:t>Prototype 2</a:t>
          </a:r>
        </a:p>
      </dsp:txBody>
      <dsp:txXfrm>
        <a:off x="4924141" y="12169"/>
        <a:ext cx="1629380" cy="248868"/>
      </dsp:txXfrm>
    </dsp:sp>
    <dsp:sp modelId="{BF7EE034-4E71-490B-9F86-0BBE738CA311}">
      <dsp:nvSpPr>
        <dsp:cNvPr id="0" name=""/>
        <dsp:cNvSpPr/>
      </dsp:nvSpPr>
      <dsp:spPr>
        <a:xfrm rot="21355410">
          <a:off x="4257617" y="532813"/>
          <a:ext cx="659615" cy="25682"/>
        </a:xfrm>
        <a:custGeom>
          <a:avLst/>
          <a:gdLst/>
          <a:ahLst/>
          <a:cxnLst/>
          <a:rect l="0" t="0" r="0" b="0"/>
          <a:pathLst>
            <a:path>
              <a:moveTo>
                <a:pt x="0" y="12841"/>
              </a:moveTo>
              <a:lnTo>
                <a:pt x="659615" y="12841"/>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latin typeface="Palatino Linotype" panose="02040502050505030304" pitchFamily="18" charset="0"/>
          </a:endParaRPr>
        </a:p>
      </dsp:txBody>
      <dsp:txXfrm>
        <a:off x="4570934" y="529164"/>
        <a:ext cx="32980" cy="32980"/>
      </dsp:txXfrm>
    </dsp:sp>
    <dsp:sp modelId="{AA0D6803-CF09-423A-9180-6614A55D40D8}">
      <dsp:nvSpPr>
        <dsp:cNvPr id="0" name=""/>
        <dsp:cNvSpPr/>
      </dsp:nvSpPr>
      <dsp:spPr>
        <a:xfrm>
          <a:off x="4916398" y="392146"/>
          <a:ext cx="1644866" cy="260127"/>
        </a:xfrm>
        <a:prstGeom prst="roundRect">
          <a:avLst>
            <a:gd name="adj" fmla="val 10000"/>
          </a:avLst>
        </a:prstGeom>
        <a:solidFill>
          <a:srgbClr val="92D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Palatino Linotype" panose="02040502050505030304" pitchFamily="18" charset="0"/>
            </a:rPr>
            <a:t>Gun</a:t>
          </a:r>
        </a:p>
      </dsp:txBody>
      <dsp:txXfrm>
        <a:off x="4924017" y="399765"/>
        <a:ext cx="1629628" cy="244889"/>
      </dsp:txXfrm>
    </dsp:sp>
    <dsp:sp modelId="{027AEE4E-8149-4861-908C-0C3E833071E4}">
      <dsp:nvSpPr>
        <dsp:cNvPr id="0" name=""/>
        <dsp:cNvSpPr/>
      </dsp:nvSpPr>
      <dsp:spPr>
        <a:xfrm rot="1664561">
          <a:off x="4215723" y="729287"/>
          <a:ext cx="743403" cy="25682"/>
        </a:xfrm>
        <a:custGeom>
          <a:avLst/>
          <a:gdLst/>
          <a:ahLst/>
          <a:cxnLst/>
          <a:rect l="0" t="0" r="0" b="0"/>
          <a:pathLst>
            <a:path>
              <a:moveTo>
                <a:pt x="0" y="12841"/>
              </a:moveTo>
              <a:lnTo>
                <a:pt x="743403" y="12841"/>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latin typeface="Palatino Linotype" panose="02040502050505030304" pitchFamily="18" charset="0"/>
          </a:endParaRPr>
        </a:p>
      </dsp:txBody>
      <dsp:txXfrm>
        <a:off x="4568839" y="723543"/>
        <a:ext cx="37170" cy="37170"/>
      </dsp:txXfrm>
    </dsp:sp>
    <dsp:sp modelId="{C20652AF-7879-40C5-81ED-F3D7E6783E9D}">
      <dsp:nvSpPr>
        <dsp:cNvPr id="0" name=""/>
        <dsp:cNvSpPr/>
      </dsp:nvSpPr>
      <dsp:spPr>
        <a:xfrm>
          <a:off x="4916398" y="736087"/>
          <a:ext cx="2640241" cy="358136"/>
        </a:xfrm>
        <a:prstGeom prst="roundRect">
          <a:avLst>
            <a:gd name="adj" fmla="val 10000"/>
          </a:avLst>
        </a:prstGeom>
        <a:solidFill>
          <a:srgbClr val="92D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Palatino Linotype" panose="02040502050505030304" pitchFamily="18" charset="0"/>
            </a:rPr>
            <a:t>Blood Omen: Legacy of  Kain</a:t>
          </a:r>
        </a:p>
      </dsp:txBody>
      <dsp:txXfrm>
        <a:off x="4926887" y="746576"/>
        <a:ext cx="2619263" cy="337158"/>
      </dsp:txXfrm>
    </dsp:sp>
    <dsp:sp modelId="{0AE88630-69FE-4C9C-9870-32707FA8D73A}">
      <dsp:nvSpPr>
        <dsp:cNvPr id="0" name=""/>
        <dsp:cNvSpPr/>
      </dsp:nvSpPr>
      <dsp:spPr>
        <a:xfrm rot="3876291">
          <a:off x="1517520" y="2635161"/>
          <a:ext cx="1534180" cy="25682"/>
        </a:xfrm>
        <a:custGeom>
          <a:avLst/>
          <a:gdLst/>
          <a:ahLst/>
          <a:cxnLst/>
          <a:rect l="0" t="0" r="0" b="0"/>
          <a:pathLst>
            <a:path>
              <a:moveTo>
                <a:pt x="0" y="12841"/>
              </a:moveTo>
              <a:lnTo>
                <a:pt x="1534180" y="12841"/>
              </a:lnTo>
            </a:path>
          </a:pathLst>
        </a:custGeom>
        <a:noFill/>
        <a:ln w="12700" cap="flat" cmpd="sng" algn="ctr">
          <a:solidFill>
            <a:schemeClr val="accent6">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latin typeface="Palatino Linotype" panose="02040502050505030304" pitchFamily="18" charset="0"/>
          </a:endParaRPr>
        </a:p>
      </dsp:txBody>
      <dsp:txXfrm>
        <a:off x="2246256" y="2609648"/>
        <a:ext cx="76709" cy="76709"/>
      </dsp:txXfrm>
    </dsp:sp>
    <dsp:sp modelId="{78AE4174-1574-44E1-8DCC-61D02E2FB6F1}">
      <dsp:nvSpPr>
        <dsp:cNvPr id="0" name=""/>
        <dsp:cNvSpPr/>
      </dsp:nvSpPr>
      <dsp:spPr>
        <a:xfrm>
          <a:off x="2613584" y="2929754"/>
          <a:ext cx="1644866" cy="822433"/>
        </a:xfrm>
        <a:prstGeom prst="roundRect">
          <a:avLst>
            <a:gd name="adj" fmla="val 10000"/>
          </a:avLst>
        </a:prstGeom>
        <a:solidFill>
          <a:srgbClr val="A000B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Palatino Linotype" panose="02040502050505030304" pitchFamily="18" charset="0"/>
            </a:rPr>
            <a:t>Metaverse</a:t>
          </a:r>
        </a:p>
      </dsp:txBody>
      <dsp:txXfrm>
        <a:off x="2637672" y="2953842"/>
        <a:ext cx="1596690" cy="774257"/>
      </dsp:txXfrm>
    </dsp:sp>
    <dsp:sp modelId="{2C0E2788-ECD5-4292-BB01-FB28AB03BCDB}">
      <dsp:nvSpPr>
        <dsp:cNvPr id="0" name=""/>
        <dsp:cNvSpPr/>
      </dsp:nvSpPr>
      <dsp:spPr>
        <a:xfrm rot="17488375">
          <a:off x="3688740" y="2491822"/>
          <a:ext cx="1797367" cy="25682"/>
        </a:xfrm>
        <a:custGeom>
          <a:avLst/>
          <a:gdLst/>
          <a:ahLst/>
          <a:cxnLst/>
          <a:rect l="0" t="0" r="0" b="0"/>
          <a:pathLst>
            <a:path>
              <a:moveTo>
                <a:pt x="0" y="12841"/>
              </a:moveTo>
              <a:lnTo>
                <a:pt x="1797367" y="12841"/>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latin typeface="Palatino Linotype" panose="02040502050505030304" pitchFamily="18" charset="0"/>
          </a:endParaRPr>
        </a:p>
      </dsp:txBody>
      <dsp:txXfrm>
        <a:off x="4542490" y="2459729"/>
        <a:ext cx="89868" cy="89868"/>
      </dsp:txXfrm>
    </dsp:sp>
    <dsp:sp modelId="{5F051A8D-16C9-4D82-81D1-A2F96ED6C11C}">
      <dsp:nvSpPr>
        <dsp:cNvPr id="0" name=""/>
        <dsp:cNvSpPr/>
      </dsp:nvSpPr>
      <dsp:spPr>
        <a:xfrm>
          <a:off x="4916398" y="1257140"/>
          <a:ext cx="4621056" cy="822433"/>
        </a:xfrm>
        <a:prstGeom prst="roundRect">
          <a:avLst>
            <a:gd name="adj" fmla="val 10000"/>
          </a:avLst>
        </a:prstGeom>
        <a:solidFill>
          <a:srgbClr val="A000B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Palatino Linotype" panose="02040502050505030304" pitchFamily="18" charset="0"/>
            </a:rPr>
            <a:t>Developing social activity metaverse features in games and gaming features in metaverse platforms using Activision Blizzard’s strength</a:t>
          </a:r>
        </a:p>
      </dsp:txBody>
      <dsp:txXfrm>
        <a:off x="4940486" y="1281228"/>
        <a:ext cx="4572880" cy="774257"/>
      </dsp:txXfrm>
    </dsp:sp>
    <dsp:sp modelId="{336BA157-6A0E-499B-A49D-8A48854ED5E7}">
      <dsp:nvSpPr>
        <dsp:cNvPr id="0" name=""/>
        <dsp:cNvSpPr/>
      </dsp:nvSpPr>
      <dsp:spPr>
        <a:xfrm rot="18316198">
          <a:off x="4017704" y="2862986"/>
          <a:ext cx="1139440" cy="25682"/>
        </a:xfrm>
        <a:custGeom>
          <a:avLst/>
          <a:gdLst/>
          <a:ahLst/>
          <a:cxnLst/>
          <a:rect l="0" t="0" r="0" b="0"/>
          <a:pathLst>
            <a:path>
              <a:moveTo>
                <a:pt x="0" y="12841"/>
              </a:moveTo>
              <a:lnTo>
                <a:pt x="1139440" y="12841"/>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latin typeface="Palatino Linotype" panose="02040502050505030304" pitchFamily="18" charset="0"/>
          </a:endParaRPr>
        </a:p>
      </dsp:txBody>
      <dsp:txXfrm>
        <a:off x="4558938" y="2847342"/>
        <a:ext cx="56972" cy="56972"/>
      </dsp:txXfrm>
    </dsp:sp>
    <dsp:sp modelId="{60DAAAC3-E8F2-41A0-B100-DFF9C1093D3B}">
      <dsp:nvSpPr>
        <dsp:cNvPr id="0" name=""/>
        <dsp:cNvSpPr/>
      </dsp:nvSpPr>
      <dsp:spPr>
        <a:xfrm>
          <a:off x="4916398" y="2202938"/>
          <a:ext cx="4718547" cy="415493"/>
        </a:xfrm>
        <a:prstGeom prst="roundRect">
          <a:avLst>
            <a:gd name="adj" fmla="val 10000"/>
          </a:avLst>
        </a:prstGeom>
        <a:solidFill>
          <a:srgbClr val="A000B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Palatino Linotype" panose="02040502050505030304" pitchFamily="18" charset="0"/>
            </a:rPr>
            <a:t>First target the Americas region for our metaverse design</a:t>
          </a:r>
        </a:p>
      </dsp:txBody>
      <dsp:txXfrm>
        <a:off x="4928567" y="2215107"/>
        <a:ext cx="4694209" cy="391155"/>
      </dsp:txXfrm>
    </dsp:sp>
    <dsp:sp modelId="{3401B22A-95A2-465B-9948-32929ED88275}">
      <dsp:nvSpPr>
        <dsp:cNvPr id="0" name=""/>
        <dsp:cNvSpPr/>
      </dsp:nvSpPr>
      <dsp:spPr>
        <a:xfrm rot="19976600">
          <a:off x="4218023" y="3160099"/>
          <a:ext cx="738803" cy="25682"/>
        </a:xfrm>
        <a:custGeom>
          <a:avLst/>
          <a:gdLst/>
          <a:ahLst/>
          <a:cxnLst/>
          <a:rect l="0" t="0" r="0" b="0"/>
          <a:pathLst>
            <a:path>
              <a:moveTo>
                <a:pt x="0" y="12841"/>
              </a:moveTo>
              <a:lnTo>
                <a:pt x="738803" y="12841"/>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latin typeface="Palatino Linotype" panose="02040502050505030304" pitchFamily="18" charset="0"/>
          </a:endParaRPr>
        </a:p>
      </dsp:txBody>
      <dsp:txXfrm>
        <a:off x="4568954" y="3154470"/>
        <a:ext cx="36940" cy="36940"/>
      </dsp:txXfrm>
    </dsp:sp>
    <dsp:sp modelId="{CF1DCCD7-AD7F-4C6C-B874-301B74B43CAE}">
      <dsp:nvSpPr>
        <dsp:cNvPr id="0" name=""/>
        <dsp:cNvSpPr/>
      </dsp:nvSpPr>
      <dsp:spPr>
        <a:xfrm>
          <a:off x="4916398" y="2741797"/>
          <a:ext cx="2851261" cy="526225"/>
        </a:xfrm>
        <a:prstGeom prst="roundRect">
          <a:avLst>
            <a:gd name="adj" fmla="val 10000"/>
          </a:avLst>
        </a:prstGeom>
        <a:solidFill>
          <a:srgbClr val="A000B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Palatino Linotype" panose="02040502050505030304" pitchFamily="18" charset="0"/>
            </a:rPr>
            <a:t>Enable 3D advertisement in our  metaverse platform</a:t>
          </a:r>
        </a:p>
      </dsp:txBody>
      <dsp:txXfrm>
        <a:off x="4931811" y="2757210"/>
        <a:ext cx="2820435" cy="495399"/>
      </dsp:txXfrm>
    </dsp:sp>
    <dsp:sp modelId="{F4316CD0-04F0-4CF4-A217-25A28A829DB1}">
      <dsp:nvSpPr>
        <dsp:cNvPr id="0" name=""/>
        <dsp:cNvSpPr/>
      </dsp:nvSpPr>
      <dsp:spPr>
        <a:xfrm rot="3615315">
          <a:off x="3911676" y="3925683"/>
          <a:ext cx="1376466" cy="25682"/>
        </a:xfrm>
        <a:custGeom>
          <a:avLst/>
          <a:gdLst/>
          <a:ahLst/>
          <a:cxnLst/>
          <a:rect l="0" t="0" r="0" b="0"/>
          <a:pathLst>
            <a:path>
              <a:moveTo>
                <a:pt x="0" y="12841"/>
              </a:moveTo>
              <a:lnTo>
                <a:pt x="1376466" y="12841"/>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latin typeface="Palatino Linotype" panose="02040502050505030304" pitchFamily="18" charset="0"/>
          </a:endParaRPr>
        </a:p>
      </dsp:txBody>
      <dsp:txXfrm>
        <a:off x="4565497" y="3904113"/>
        <a:ext cx="68823" cy="68823"/>
      </dsp:txXfrm>
    </dsp:sp>
    <dsp:sp modelId="{3CADCFF5-7A8A-4B9C-9CDF-6404F74E9AEF}">
      <dsp:nvSpPr>
        <dsp:cNvPr id="0" name=""/>
        <dsp:cNvSpPr/>
      </dsp:nvSpPr>
      <dsp:spPr>
        <a:xfrm>
          <a:off x="4941367" y="3686793"/>
          <a:ext cx="1644866" cy="1698571"/>
        </a:xfrm>
        <a:prstGeom prst="roundRect">
          <a:avLst>
            <a:gd name="adj" fmla="val 10000"/>
          </a:avLst>
        </a:prstGeom>
        <a:solidFill>
          <a:srgbClr val="A000B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en-US" sz="1200" b="1" kern="1200" dirty="0">
              <a:latin typeface="Palatino Linotype" panose="02040502050505030304" pitchFamily="18" charset="0"/>
            </a:rPr>
            <a:t>Metaverse market </a:t>
          </a:r>
        </a:p>
        <a:p>
          <a:pPr marL="0" lvl="0" indent="0" algn="ctr" defTabSz="533400">
            <a:lnSpc>
              <a:spcPct val="100000"/>
            </a:lnSpc>
            <a:spcBef>
              <a:spcPct val="0"/>
            </a:spcBef>
            <a:spcAft>
              <a:spcPts val="0"/>
            </a:spcAft>
            <a:buNone/>
          </a:pPr>
          <a:r>
            <a:rPr lang="en-US" sz="1200" b="1" kern="1200" dirty="0">
              <a:latin typeface="Palatino Linotype" panose="02040502050505030304" pitchFamily="18" charset="0"/>
            </a:rPr>
            <a:t>&lt;-&gt; </a:t>
          </a:r>
        </a:p>
        <a:p>
          <a:pPr marL="0" lvl="0" indent="0" algn="ctr" defTabSz="533400">
            <a:lnSpc>
              <a:spcPct val="100000"/>
            </a:lnSpc>
            <a:spcBef>
              <a:spcPct val="0"/>
            </a:spcBef>
            <a:spcAft>
              <a:spcPts val="0"/>
            </a:spcAft>
            <a:buNone/>
          </a:pPr>
          <a:r>
            <a:rPr lang="en-US" sz="1200" b="1" kern="1200" dirty="0">
              <a:latin typeface="Palatino Linotype" panose="02040502050505030304" pitchFamily="18" charset="0"/>
            </a:rPr>
            <a:t>Mobile market</a:t>
          </a:r>
        </a:p>
        <a:p>
          <a:pPr marL="0" lvl="0" indent="0" algn="ctr" defTabSz="533400">
            <a:lnSpc>
              <a:spcPct val="100000"/>
            </a:lnSpc>
            <a:spcBef>
              <a:spcPct val="0"/>
            </a:spcBef>
            <a:spcAft>
              <a:spcPts val="0"/>
            </a:spcAft>
            <a:buNone/>
          </a:pPr>
          <a:endParaRPr lang="en-US" sz="1200" b="1" kern="1200" dirty="0">
            <a:latin typeface="Palatino Linotype" panose="02040502050505030304" pitchFamily="18" charset="0"/>
          </a:endParaRPr>
        </a:p>
        <a:p>
          <a:pPr marL="0" lvl="0" indent="0" algn="ctr" defTabSz="533400">
            <a:lnSpc>
              <a:spcPct val="100000"/>
            </a:lnSpc>
            <a:spcBef>
              <a:spcPct val="0"/>
            </a:spcBef>
            <a:spcAft>
              <a:spcPts val="0"/>
            </a:spcAft>
            <a:buNone/>
          </a:pPr>
          <a:r>
            <a:rPr lang="en-US" sz="1200" b="1" kern="1200" dirty="0">
              <a:latin typeface="Palatino Linotype" panose="02040502050505030304" pitchFamily="18" charset="0"/>
            </a:rPr>
            <a:t>Ability to create new user behaviors through attachment to game IP</a:t>
          </a:r>
        </a:p>
      </dsp:txBody>
      <dsp:txXfrm>
        <a:off x="4989543" y="3734969"/>
        <a:ext cx="1548514" cy="1602219"/>
      </dsp:txXfrm>
    </dsp:sp>
    <dsp:sp modelId="{6324DC72-5423-449F-8BB4-F0658945E6A4}">
      <dsp:nvSpPr>
        <dsp:cNvPr id="0" name=""/>
        <dsp:cNvSpPr/>
      </dsp:nvSpPr>
      <dsp:spPr>
        <a:xfrm rot="18647622">
          <a:off x="6418304" y="4156500"/>
          <a:ext cx="968837" cy="25682"/>
        </a:xfrm>
        <a:custGeom>
          <a:avLst/>
          <a:gdLst/>
          <a:ahLst/>
          <a:cxnLst/>
          <a:rect l="0" t="0" r="0" b="0"/>
          <a:pathLst>
            <a:path>
              <a:moveTo>
                <a:pt x="0" y="12841"/>
              </a:moveTo>
              <a:lnTo>
                <a:pt x="968837" y="12841"/>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latin typeface="Palatino Linotype" panose="02040502050505030304" pitchFamily="18" charset="0"/>
          </a:endParaRPr>
        </a:p>
      </dsp:txBody>
      <dsp:txXfrm>
        <a:off x="6878502" y="4145121"/>
        <a:ext cx="48441" cy="48441"/>
      </dsp:txXfrm>
    </dsp:sp>
    <dsp:sp modelId="{36E6E3D7-05F2-4176-8DDE-F49670E94917}">
      <dsp:nvSpPr>
        <dsp:cNvPr id="0" name=""/>
        <dsp:cNvSpPr/>
      </dsp:nvSpPr>
      <dsp:spPr>
        <a:xfrm>
          <a:off x="7219211" y="3391388"/>
          <a:ext cx="3049188" cy="822433"/>
        </a:xfrm>
        <a:prstGeom prst="roundRect">
          <a:avLst>
            <a:gd name="adj" fmla="val 10000"/>
          </a:avLst>
        </a:prstGeom>
        <a:solidFill>
          <a:srgbClr val="A000B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alatino Linotype" panose="02040502050505030304" pitchFamily="18" charset="0"/>
            </a:rPr>
            <a:t>Adding life-sharing/socializing features in games/metaverse platforms targeting women</a:t>
          </a:r>
        </a:p>
      </dsp:txBody>
      <dsp:txXfrm>
        <a:off x="7243299" y="3415476"/>
        <a:ext cx="3001012" cy="774257"/>
      </dsp:txXfrm>
    </dsp:sp>
    <dsp:sp modelId="{C17D9C0D-0A24-4125-A84D-C925DFA34781}">
      <dsp:nvSpPr>
        <dsp:cNvPr id="0" name=""/>
        <dsp:cNvSpPr/>
      </dsp:nvSpPr>
      <dsp:spPr>
        <a:xfrm rot="1112599">
          <a:off x="6568903" y="4629400"/>
          <a:ext cx="667639" cy="25682"/>
        </a:xfrm>
        <a:custGeom>
          <a:avLst/>
          <a:gdLst/>
          <a:ahLst/>
          <a:cxnLst/>
          <a:rect l="0" t="0" r="0" b="0"/>
          <a:pathLst>
            <a:path>
              <a:moveTo>
                <a:pt x="0" y="12841"/>
              </a:moveTo>
              <a:lnTo>
                <a:pt x="667639" y="12841"/>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latin typeface="Palatino Linotype" panose="02040502050505030304" pitchFamily="18" charset="0"/>
          </a:endParaRPr>
        </a:p>
      </dsp:txBody>
      <dsp:txXfrm>
        <a:off x="6886032" y="4625550"/>
        <a:ext cx="33381" cy="33381"/>
      </dsp:txXfrm>
    </dsp:sp>
    <dsp:sp modelId="{D5BDE32A-7F49-4ACF-82CA-9A2B48018C6D}">
      <dsp:nvSpPr>
        <dsp:cNvPr id="0" name=""/>
        <dsp:cNvSpPr/>
      </dsp:nvSpPr>
      <dsp:spPr>
        <a:xfrm>
          <a:off x="7219211" y="4337186"/>
          <a:ext cx="3331875" cy="822433"/>
        </a:xfrm>
        <a:prstGeom prst="roundRect">
          <a:avLst>
            <a:gd name="adj" fmla="val 10000"/>
          </a:avLst>
        </a:prstGeom>
        <a:solidFill>
          <a:srgbClr val="A000B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alatino Linotype" panose="02040502050505030304" pitchFamily="18" charset="0"/>
            </a:rPr>
            <a:t>Promoting purchases from gamers who do not identify as gamers—focusing on the mobile market</a:t>
          </a:r>
        </a:p>
      </dsp:txBody>
      <dsp:txXfrm>
        <a:off x="7243299" y="4361274"/>
        <a:ext cx="3283699" cy="774257"/>
      </dsp:txXfrm>
    </dsp:sp>
    <dsp:sp modelId="{4B6CFD89-6DCB-4F19-AFC3-E29B0081CB69}">
      <dsp:nvSpPr>
        <dsp:cNvPr id="0" name=""/>
        <dsp:cNvSpPr/>
      </dsp:nvSpPr>
      <dsp:spPr>
        <a:xfrm rot="3436842">
          <a:off x="6317200" y="5015855"/>
          <a:ext cx="1171045" cy="25682"/>
        </a:xfrm>
        <a:custGeom>
          <a:avLst/>
          <a:gdLst/>
          <a:ahLst/>
          <a:cxnLst/>
          <a:rect l="0" t="0" r="0" b="0"/>
          <a:pathLst>
            <a:path>
              <a:moveTo>
                <a:pt x="0" y="12841"/>
              </a:moveTo>
              <a:lnTo>
                <a:pt x="1171045" y="12841"/>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73446" y="4999420"/>
        <a:ext cx="58552" cy="58552"/>
      </dsp:txXfrm>
    </dsp:sp>
    <dsp:sp modelId="{BD8822B1-A2F3-4C40-B602-B869659975D3}">
      <dsp:nvSpPr>
        <dsp:cNvPr id="0" name=""/>
        <dsp:cNvSpPr/>
      </dsp:nvSpPr>
      <dsp:spPr>
        <a:xfrm>
          <a:off x="7219211" y="5282985"/>
          <a:ext cx="2556797" cy="476657"/>
        </a:xfrm>
        <a:prstGeom prst="roundRect">
          <a:avLst>
            <a:gd name="adj" fmla="val 10000"/>
          </a:avLst>
        </a:prstGeom>
        <a:solidFill>
          <a:srgbClr val="A000B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alatino Linotype" panose="02040502050505030304" pitchFamily="18" charset="0"/>
            </a:rPr>
            <a:t>“One Microsoft Platform” idea</a:t>
          </a:r>
        </a:p>
      </dsp:txBody>
      <dsp:txXfrm>
        <a:off x="7233172" y="5296946"/>
        <a:ext cx="2528875" cy="4487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BFF9B-13A6-42F1-9113-6A9B21D62EDD}"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3F89A0-4B43-4900-A077-21E9849295E1}" type="slidenum">
              <a:rPr lang="en-US" smtClean="0"/>
              <a:t>‹#›</a:t>
            </a:fld>
            <a:endParaRPr lang="en-US"/>
          </a:p>
        </p:txBody>
      </p:sp>
    </p:spTree>
    <p:extLst>
      <p:ext uri="{BB962C8B-B14F-4D97-AF65-F5344CB8AC3E}">
        <p14:creationId xmlns:p14="http://schemas.microsoft.com/office/powerpoint/2010/main" val="232325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Virtual_world"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3F89A0-4B43-4900-A077-21E9849295E1}" type="slidenum">
              <a:rPr lang="en-US" smtClean="0"/>
              <a:t>2</a:t>
            </a:fld>
            <a:endParaRPr lang="en-US"/>
          </a:p>
        </p:txBody>
      </p:sp>
    </p:spTree>
    <p:extLst>
      <p:ext uri="{BB962C8B-B14F-4D97-AF65-F5344CB8AC3E}">
        <p14:creationId xmlns:p14="http://schemas.microsoft.com/office/powerpoint/2010/main" val="3305374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Games published by Genre each year of Top 10 Games published per year, 2010-2021 + Forecast For Next 4 Years' provides us the total number of games released per genre between 2010-21 and a 4-year forecast providing an insight into how many games can be released from a particular genre in the upcoming 4 years. Action, Adventure, and RPG based games have the best projection for the next 4 years and they are the genres to be targeted for new game releases</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BF3F89A0-4B43-4900-A077-21E9849295E1}" type="slidenum">
              <a:rPr lang="en-US" smtClean="0"/>
              <a:t>18</a:t>
            </a:fld>
            <a:endParaRPr lang="en-US"/>
          </a:p>
        </p:txBody>
      </p:sp>
    </p:spTree>
    <p:extLst>
      <p:ext uri="{BB962C8B-B14F-4D97-AF65-F5344CB8AC3E}">
        <p14:creationId xmlns:p14="http://schemas.microsoft.com/office/powerpoint/2010/main" val="4092294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'Average User Review of Games published by Genre &amp; Year' is calculated by using the average user review from the top-10 games released every year from 2010 to 2021. Adventure, Action, RPG) have a pretty consistent positive average user review over the last 4-5 years providing us an insight into what genre of games users/players like to play in the current market.</a:t>
            </a:r>
          </a:p>
          <a:p>
            <a:endParaRPr lang="en-US" dirty="0"/>
          </a:p>
        </p:txBody>
      </p:sp>
      <p:sp>
        <p:nvSpPr>
          <p:cNvPr id="4" name="Slide Number Placeholder 3"/>
          <p:cNvSpPr>
            <a:spLocks noGrp="1"/>
          </p:cNvSpPr>
          <p:nvPr>
            <p:ph type="sldNum" sz="quarter" idx="5"/>
          </p:nvPr>
        </p:nvSpPr>
        <p:spPr/>
        <p:txBody>
          <a:bodyPr/>
          <a:lstStyle/>
          <a:p>
            <a:fld id="{BF3F89A0-4B43-4900-A077-21E9849295E1}" type="slidenum">
              <a:rPr lang="en-US" smtClean="0"/>
              <a:t>19</a:t>
            </a:fld>
            <a:endParaRPr lang="en-US"/>
          </a:p>
        </p:txBody>
      </p:sp>
    </p:spTree>
    <p:extLst>
      <p:ext uri="{BB962C8B-B14F-4D97-AF65-F5344CB8AC3E}">
        <p14:creationId xmlns:p14="http://schemas.microsoft.com/office/powerpoint/2010/main" val="947664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'Average </a:t>
            </a:r>
            <a:r>
              <a:rPr lang="en-US" dirty="0" err="1">
                <a:cs typeface="Calibri"/>
              </a:rPr>
              <a:t>MetaScore</a:t>
            </a:r>
            <a:r>
              <a:rPr lang="en-US" dirty="0">
                <a:cs typeface="Calibri"/>
              </a:rPr>
              <a:t> by Platform' is the average </a:t>
            </a:r>
            <a:r>
              <a:rPr lang="en-US" dirty="0" err="1">
                <a:cs typeface="Calibri"/>
              </a:rPr>
              <a:t>MetaScore</a:t>
            </a:r>
            <a:r>
              <a:rPr lang="en-US" dirty="0">
                <a:cs typeface="Calibri"/>
              </a:rPr>
              <a:t> by platform of the top-200 games released every year between 2010-21. Stadia, Switch, PC, PlayStation, and 3DS are the highest scoring platform between 2010-21 while platforms such as DS, GameCube, Dreamcast, Game Boy Advance, and Nintendo 64 have the lowest scores signaling their decline in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'Total Number of Games published by Platform' tells us on what platform where the top-200 games each year between 2010-21 were published on. PlayStation, PC, Xbox, and Switch have had the most games released with each of them having 1000+ games between 2010-21 giving an insight into their popularity among users. Gameboy Advance, GameCube, Dreamcast, Nintendo64, and Stadia have combined seen a release of 61 games on them signaling the decline in their popularity.</a:t>
            </a:r>
          </a:p>
          <a:p>
            <a:endParaRPr lang="en-US" dirty="0"/>
          </a:p>
        </p:txBody>
      </p:sp>
      <p:sp>
        <p:nvSpPr>
          <p:cNvPr id="4" name="Slide Number Placeholder 3"/>
          <p:cNvSpPr>
            <a:spLocks noGrp="1"/>
          </p:cNvSpPr>
          <p:nvPr>
            <p:ph type="sldNum" sz="quarter" idx="5"/>
          </p:nvPr>
        </p:nvSpPr>
        <p:spPr/>
        <p:txBody>
          <a:bodyPr/>
          <a:lstStyle/>
          <a:p>
            <a:fld id="{BF3F89A0-4B43-4900-A077-21E9849295E1}" type="slidenum">
              <a:rPr lang="en-US" smtClean="0"/>
              <a:t>20</a:t>
            </a:fld>
            <a:endParaRPr lang="en-US"/>
          </a:p>
        </p:txBody>
      </p:sp>
    </p:spTree>
    <p:extLst>
      <p:ext uri="{BB962C8B-B14F-4D97-AF65-F5344CB8AC3E}">
        <p14:creationId xmlns:p14="http://schemas.microsoft.com/office/powerpoint/2010/main" val="2146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'Average User Review by Genre &amp; Platform' has been calculated by using the top 10 games released per year between 2010-21. It provides an insight into what consoles users prefer to use when playing a particular genre of game.</a:t>
            </a:r>
          </a:p>
        </p:txBody>
      </p:sp>
      <p:sp>
        <p:nvSpPr>
          <p:cNvPr id="4" name="Slide Number Placeholder 3"/>
          <p:cNvSpPr>
            <a:spLocks noGrp="1"/>
          </p:cNvSpPr>
          <p:nvPr>
            <p:ph type="sldNum" sz="quarter" idx="5"/>
          </p:nvPr>
        </p:nvSpPr>
        <p:spPr/>
        <p:txBody>
          <a:bodyPr/>
          <a:lstStyle/>
          <a:p>
            <a:fld id="{BF3F89A0-4B43-4900-A077-21E9849295E1}" type="slidenum">
              <a:rPr lang="en-US" smtClean="0"/>
              <a:t>21</a:t>
            </a:fld>
            <a:endParaRPr lang="en-US"/>
          </a:p>
        </p:txBody>
      </p:sp>
    </p:spTree>
    <p:extLst>
      <p:ext uri="{BB962C8B-B14F-4D97-AF65-F5344CB8AC3E}">
        <p14:creationId xmlns:p14="http://schemas.microsoft.com/office/powerpoint/2010/main" val="307404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'Blood Omen- Legacy of Kain' is an role-playing, adventure and action genre based game released in 1997 by </a:t>
            </a:r>
            <a:r>
              <a:rPr lang="en-US" dirty="0" err="1"/>
              <a:t>ActiVision</a:t>
            </a:r>
            <a:r>
              <a:rPr lang="en-US" dirty="0"/>
              <a:t>. All three of these genres (action, adventure and open-world) are among the top scorers in average '</a:t>
            </a:r>
            <a:r>
              <a:rPr lang="en-US" dirty="0" err="1"/>
              <a:t>MetaScore</a:t>
            </a:r>
            <a:r>
              <a:rPr lang="en-US" dirty="0"/>
              <a:t> by Genre' category scoring 92.976(Adventure), 92.364(Action), 92.333(Role-Playing) respectively. The scores for all three of these genres are again among the top in 'Average User Review by Genre &amp; Year' category which made us go for 'Blood Omen- Legacy of Kain'. As per our analysis, 3DS and Wii have been the preferred consoles among users for action, adventure, and role-playing games.</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E54241-B2D2-4893-ABA4-4C3771536441}"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070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'Gun' is an action, adventure and open-world genre based game released in 2005 by </a:t>
            </a:r>
            <a:r>
              <a:rPr lang="en-US" dirty="0" err="1"/>
              <a:t>ActiVision</a:t>
            </a:r>
            <a:r>
              <a:rPr lang="en-US" dirty="0"/>
              <a:t>. All three of these genres (action, adventure and open-world) are among the top scorers in average '</a:t>
            </a:r>
            <a:r>
              <a:rPr lang="en-US" dirty="0" err="1"/>
              <a:t>MetaScore</a:t>
            </a:r>
            <a:r>
              <a:rPr lang="en-US" dirty="0"/>
              <a:t> by Genre' category scoring 94.455(Open-World), 92.976(Adventure), 92.364(Action) respectively. The scores for all three of these genres is again among the top in 'Average User Review by Genre &amp; Year' category which made us go for 'Gun'. As per our analysis, 3DS, Switch, and  PlayStation have been the preferred consoles among users for Action, Adventure, and Open World based games.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E54241-B2D2-4893-ABA4-4C3771536441}"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322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'Prototype 2' is an action, adventure and open-world genre based game released in 2012 by </a:t>
            </a:r>
            <a:r>
              <a:rPr lang="en-US" dirty="0" err="1">
                <a:cs typeface="Calibri"/>
              </a:rPr>
              <a:t>ActiVision</a:t>
            </a:r>
            <a:r>
              <a:rPr lang="en-US" dirty="0">
                <a:cs typeface="Calibri"/>
              </a:rPr>
              <a:t>. All three of these genres (</a:t>
            </a:r>
            <a:r>
              <a:rPr lang="en-US" dirty="0"/>
              <a:t>action, adventure and open-world</a:t>
            </a:r>
            <a:r>
              <a:rPr lang="en-US" dirty="0">
                <a:cs typeface="Calibri"/>
              </a:rPr>
              <a:t>) are among the top scorers in average '</a:t>
            </a:r>
            <a:r>
              <a:rPr lang="en-US" dirty="0" err="1">
                <a:cs typeface="Calibri"/>
              </a:rPr>
              <a:t>MetaScore</a:t>
            </a:r>
            <a:r>
              <a:rPr lang="en-US" dirty="0">
                <a:cs typeface="Calibri"/>
              </a:rPr>
              <a:t> by Genre' category scoring 94.455(Open-World), 92.976(Adventure), 92.364(Action) respectively. The scores for all three of these genres is again among the top in 'Average User Review by Genre &amp; Year' category which made us go for 'Prototype 2'. As per our analysis, 3DS, Switch, and  PlayStation have been the preferred consoles among users for Action, Adventure, and Open World based games.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E54241-B2D2-4893-ABA4-4C3771536441}"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78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Twitch Streaming Hours Watched graph shows the total streaming hours watched on Twitch from 2016 to 2021. Through regression analysis, we can see a huge increase of hours watched after the U.S. Covid Outbreak in March 2020. </a:t>
            </a:r>
            <a:r>
              <a:rPr lang="en-US" sz="1800" dirty="0">
                <a:solidFill>
                  <a:srgbClr val="000000"/>
                </a:solidFill>
                <a:effectLst/>
                <a:latin typeface="Palatino Linotype" panose="02040502050505030304" pitchFamily="18" charset="0"/>
              </a:rPr>
              <a:t>It shows that the pandemic has promoted online activities: people are getting used to socialize via online platforms. </a:t>
            </a:r>
            <a:endParaRPr lang="en-US" dirty="0"/>
          </a:p>
        </p:txBody>
      </p:sp>
      <p:sp>
        <p:nvSpPr>
          <p:cNvPr id="4" name="Slide Number Placeholder 3"/>
          <p:cNvSpPr>
            <a:spLocks noGrp="1"/>
          </p:cNvSpPr>
          <p:nvPr>
            <p:ph type="sldNum" sz="quarter" idx="5"/>
          </p:nvPr>
        </p:nvSpPr>
        <p:spPr/>
        <p:txBody>
          <a:bodyPr/>
          <a:lstStyle/>
          <a:p>
            <a:fld id="{BF3F89A0-4B43-4900-A077-21E9849295E1}" type="slidenum">
              <a:rPr lang="en-US" smtClean="0"/>
              <a:t>29</a:t>
            </a:fld>
            <a:endParaRPr lang="en-US"/>
          </a:p>
        </p:txBody>
      </p:sp>
    </p:spTree>
    <p:extLst>
      <p:ext uri="{BB962C8B-B14F-4D97-AF65-F5344CB8AC3E}">
        <p14:creationId xmlns:p14="http://schemas.microsoft.com/office/powerpoint/2010/main" val="156394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sz="1800" b="0" dirty="0">
                <a:solidFill>
                  <a:srgbClr val="000000"/>
                </a:solidFill>
                <a:effectLst/>
                <a:latin typeface="Palatino Linotype" panose="02040502050505030304" pitchFamily="18" charset="0"/>
              </a:rPr>
              <a:t>Twitch Streaming (Average channels &amp; Activities/Games streamed)</a:t>
            </a:r>
            <a:r>
              <a:rPr lang="en-US" b="0" dirty="0"/>
              <a:t> </a:t>
            </a:r>
            <a:r>
              <a:rPr lang="en-US" dirty="0"/>
              <a:t>graph shows the average channels and number of games/activities streamed on Twitch from 2016 to 2021. </a:t>
            </a:r>
            <a:r>
              <a:rPr lang="en-US" sz="1200" dirty="0">
                <a:solidFill>
                  <a:schemeClr val="tx1"/>
                </a:solidFill>
                <a:latin typeface="Palatino Linotype" panose="02040502050505030304" pitchFamily="18" charset="0"/>
              </a:rPr>
              <a:t>The forecast indicates average channels will continue to increase. However, gamers tend to pay attention to only several games—better to launch only one or two games after the acquisition. Incorporating more metaverse activities in only several games is instead a trend.</a:t>
            </a:r>
          </a:p>
          <a:p>
            <a:pPr marL="0" indent="0">
              <a:buFont typeface="Arial" panose="020B0604020202020204" pitchFamily="34" charset="0"/>
              <a:buNone/>
            </a:pPr>
            <a:endParaRPr lang="en-US" sz="1200" dirty="0">
              <a:solidFill>
                <a:schemeClr val="tx1"/>
              </a:solidFill>
              <a:latin typeface="Palatino Linotype" panose="02040502050505030304" pitchFamily="18" charset="0"/>
            </a:endParaRPr>
          </a:p>
          <a:p>
            <a:pPr marL="0" indent="0">
              <a:buFont typeface="Arial" panose="020B0604020202020204" pitchFamily="34" charset="0"/>
              <a:buNone/>
            </a:pPr>
            <a:r>
              <a:rPr lang="en-US" sz="1200" dirty="0">
                <a:solidFill>
                  <a:schemeClr val="tx1"/>
                </a:solidFill>
                <a:latin typeface="Palatino Linotype" panose="02040502050505030304" pitchFamily="18" charset="0"/>
              </a:rPr>
              <a:t>The </a:t>
            </a:r>
            <a:r>
              <a:rPr lang="en-US" sz="1800" b="0" dirty="0">
                <a:solidFill>
                  <a:srgbClr val="000000"/>
                </a:solidFill>
                <a:effectLst/>
                <a:latin typeface="Palatino Linotype" panose="02040502050505030304" pitchFamily="18" charset="0"/>
              </a:rPr>
              <a:t>Twitch Viewers (Average viewers &amp; Peak viewers)</a:t>
            </a:r>
            <a:r>
              <a:rPr lang="en-US" sz="1200" b="0" dirty="0">
                <a:solidFill>
                  <a:schemeClr val="tx1"/>
                </a:solidFill>
                <a:effectLst/>
                <a:latin typeface="Palatino Linotype" panose="02040502050505030304" pitchFamily="18" charset="0"/>
              </a:rPr>
              <a:t> graph </a:t>
            </a:r>
            <a:r>
              <a:rPr lang="en-US" dirty="0"/>
              <a:t>shows the average viewers and peak viewers on Twitch from 2016 to 2021. The forecast indicates average viewers will continue to increase. Peak viewers per month trend is relatively volatile—people are more attracted to new game launches and special events. </a:t>
            </a:r>
            <a:endParaRPr lang="en-US" sz="1200" b="0" dirty="0">
              <a:solidFill>
                <a:schemeClr val="tx1"/>
              </a:solidFill>
              <a:latin typeface="Palatino Linotype" panose="02040502050505030304" pitchFamily="18" charset="0"/>
            </a:endParaRPr>
          </a:p>
          <a:p>
            <a:endParaRPr lang="en-US" dirty="0"/>
          </a:p>
        </p:txBody>
      </p:sp>
      <p:sp>
        <p:nvSpPr>
          <p:cNvPr id="4" name="Slide Number Placeholder 3"/>
          <p:cNvSpPr>
            <a:spLocks noGrp="1"/>
          </p:cNvSpPr>
          <p:nvPr>
            <p:ph type="sldNum" sz="quarter" idx="5"/>
          </p:nvPr>
        </p:nvSpPr>
        <p:spPr/>
        <p:txBody>
          <a:bodyPr/>
          <a:lstStyle/>
          <a:p>
            <a:fld id="{BF3F89A0-4B43-4900-A077-21E9849295E1}" type="slidenum">
              <a:rPr lang="en-US" smtClean="0"/>
              <a:t>30</a:t>
            </a:fld>
            <a:endParaRPr lang="en-US"/>
          </a:p>
        </p:txBody>
      </p:sp>
    </p:spTree>
    <p:extLst>
      <p:ext uri="{BB962C8B-B14F-4D97-AF65-F5344CB8AC3E}">
        <p14:creationId xmlns:p14="http://schemas.microsoft.com/office/powerpoint/2010/main" val="1121116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Hours Watched(Top Ranked Games) graph shows the games with the highest streaming hours watched on Twitch from 2016 to 2021, ranked by circle sizes. The Twitch Top Games Trend graph shows the 6-month total hours watched on Twitch from 2016 to 2021. 4 Activision Blizzard games (in green) made the top list. We can see that </a:t>
            </a:r>
            <a:r>
              <a:rPr lang="en-US" sz="1200" dirty="0">
                <a:solidFill>
                  <a:schemeClr val="tx1"/>
                </a:solidFill>
                <a:latin typeface="Palatino Linotype" panose="02040502050505030304" pitchFamily="18" charset="0"/>
              </a:rPr>
              <a:t>all the Top viewed games on Twitch are Multiplayer Games. And among the 4 Activision Blizzard games, World of Warcraft and Call of Duty reveal steadily upward sloping trends and constant popularity, can be incorporated some metaverse features. </a:t>
            </a:r>
          </a:p>
        </p:txBody>
      </p:sp>
      <p:sp>
        <p:nvSpPr>
          <p:cNvPr id="4" name="Slide Number Placeholder 3"/>
          <p:cNvSpPr>
            <a:spLocks noGrp="1"/>
          </p:cNvSpPr>
          <p:nvPr>
            <p:ph type="sldNum" sz="quarter" idx="5"/>
          </p:nvPr>
        </p:nvSpPr>
        <p:spPr/>
        <p:txBody>
          <a:bodyPr/>
          <a:lstStyle/>
          <a:p>
            <a:fld id="{BF3F89A0-4B43-4900-A077-21E9849295E1}" type="slidenum">
              <a:rPr lang="en-US" smtClean="0"/>
              <a:t>31</a:t>
            </a:fld>
            <a:endParaRPr lang="en-US"/>
          </a:p>
        </p:txBody>
      </p:sp>
    </p:spTree>
    <p:extLst>
      <p:ext uri="{BB962C8B-B14F-4D97-AF65-F5344CB8AC3E}">
        <p14:creationId xmlns:p14="http://schemas.microsoft.com/office/powerpoint/2010/main" val="2154025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21270970c_1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121270970c_1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sz="1200" kern="1200" dirty="0">
                <a:solidFill>
                  <a:schemeClr val="tx1"/>
                </a:solidFill>
                <a:effectLst/>
                <a:latin typeface="+mn-lt"/>
                <a:ea typeface="+mn-ea"/>
                <a:cs typeface="+mn-cs"/>
              </a:rPr>
              <a:t>This Chart contains Activision Blizzard’s annual revenue from 2005 to 2021 and all the major events in the company’s recent history. We can see that the ability to persistently releasing best-selling games and expanding popular franchises are especially important in maintaining a high revenue growth. Opposingly, any delay for popular games will impact revenue negatively.</a:t>
            </a:r>
          </a:p>
        </p:txBody>
      </p:sp>
      <p:sp>
        <p:nvSpPr>
          <p:cNvPr id="313" name="Google Shape;313;g1121270970c_1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Times New Roman" panose="02020603050405020304" pitchFamily="18" charset="0"/>
                <a:cs typeface="Times New Roman" panose="02020603050405020304" pitchFamily="18" charset="0"/>
              </a:rPr>
              <a:t>A metaverse is a network of 3D </a:t>
            </a:r>
            <a:r>
              <a:rPr lang="en-US" b="0" i="0" u="none" strike="noStrike" dirty="0">
                <a:solidFill>
                  <a:schemeClr val="tx1"/>
                </a:solidFill>
                <a:effectLst/>
                <a:latin typeface="Times New Roman" panose="02020603050405020304" pitchFamily="18" charset="0"/>
                <a:cs typeface="Times New Roman" panose="02020603050405020304" pitchFamily="18" charset="0"/>
                <a:hlinkClick r:id="rId3" tooltip="Virtual world">
                  <a:extLst>
                    <a:ext uri="{A12FA001-AC4F-418D-AE19-62706E023703}">
                      <ahyp:hlinkClr xmlns:ahyp="http://schemas.microsoft.com/office/drawing/2018/hyperlinkcolor" val="tx"/>
                    </a:ext>
                  </a:extLst>
                </a:hlinkClick>
              </a:rPr>
              <a:t>virtual worlds</a:t>
            </a:r>
            <a:r>
              <a:rPr lang="en-US" b="0" i="0" dirty="0">
                <a:solidFill>
                  <a:schemeClr val="tx1"/>
                </a:solidFill>
                <a:effectLst/>
                <a:latin typeface="Times New Roman" panose="02020603050405020304" pitchFamily="18" charset="0"/>
                <a:cs typeface="Times New Roman" panose="02020603050405020304" pitchFamily="18" charset="0"/>
              </a:rPr>
              <a:t> focused on social connection.</a:t>
            </a:r>
            <a:endParaRPr lang="en-US" b="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F3F89A0-4B43-4900-A077-21E9849295E1}" type="slidenum">
              <a:rPr lang="en-US" smtClean="0"/>
              <a:t>32</a:t>
            </a:fld>
            <a:endParaRPr lang="en-US"/>
          </a:p>
        </p:txBody>
      </p:sp>
    </p:spTree>
    <p:extLst>
      <p:ext uri="{BB962C8B-B14F-4D97-AF65-F5344CB8AC3E}">
        <p14:creationId xmlns:p14="http://schemas.microsoft.com/office/powerpoint/2010/main" val="3692474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a:t>
            </a:r>
            <a:r>
              <a:rPr lang="en-US" dirty="0" err="1"/>
              <a:t>Activate’s</a:t>
            </a:r>
            <a:r>
              <a:rPr lang="en-US" dirty="0"/>
              <a:t> research in 2021, 59% of U.S. adults are gamers, and 60% of U.S.</a:t>
            </a:r>
            <a:r>
              <a:rPr lang="en-US" b="1" dirty="0">
                <a:solidFill>
                  <a:srgbClr val="000000"/>
                </a:solidFill>
                <a:effectLst/>
                <a:latin typeface="Palatino Linotype" panose="02040502050505030304" pitchFamily="18" charset="0"/>
              </a:rPr>
              <a:t> </a:t>
            </a:r>
            <a:r>
              <a:rPr lang="en-US" b="0" dirty="0">
                <a:solidFill>
                  <a:srgbClr val="000000"/>
                </a:solidFill>
                <a:effectLst/>
                <a:latin typeface="Palatino Linotype" panose="02040502050505030304" pitchFamily="18" charset="0"/>
              </a:rPr>
              <a:t>gamers participated in non-gaming activities within games in 2021. Given the huge customer base of gaming, </a:t>
            </a:r>
            <a:r>
              <a:rPr kumimoji="0" lang="en-US" sz="12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games are the starting point and most viable path towards the metaverse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gaming population graph reveals that the U.S. gaming population increased from 124M to 151M from 2019 to 2021, with a CAGR of 10%. The Average Monthly Video Game Dollar Spend Per Gamer graph reveals that the U.S. gaming spend increased from $19.04 to $19.93 from 2019 to 2021, with a CAGR of 2%. The gaming population has grown really fast, but the gaming spending has not been able to catch up yet. We need to think of ways to make more gamers spend money while playing.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9D10CE-34F0-4083-90B0-E2E484817F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427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upper left graph shows </a:t>
            </a:r>
            <a:r>
              <a:rPr lang="en-US" b="0" dirty="0"/>
              <a:t>the % </a:t>
            </a:r>
            <a:r>
              <a:rPr lang="en-US" sz="1800" b="0" dirty="0">
                <a:solidFill>
                  <a:srgbClr val="000000"/>
                </a:solidFill>
                <a:effectLst/>
                <a:latin typeface="Palatino Linotype" panose="02040502050505030304" pitchFamily="18" charset="0"/>
              </a:rPr>
              <a:t>Participation in Metaverse Activities within Video Games among the 60% of U.S. gamers who participated in metaverse activities in 2021 for each of the 3 big categories, and the upper right graph the detailed categories. Among the top popular metaverse activities, we are capable of developing mainly the social activities within games. Besides in-game metaverse activities, Microsoft has metaverse-related applications that can use further developed, such as the Nth Floor virtual workspace collaborated with Accenture. Hence, we should allow games to have different metaverse activities available and incorporate gaming elements into other Microsoft services in the metaverse, using Activision Blizzard's gaming platforms and its interactive entertainment content design capabilities.</a:t>
            </a:r>
            <a:endParaRPr lang="en-US" b="0" dirty="0"/>
          </a:p>
        </p:txBody>
      </p:sp>
      <p:sp>
        <p:nvSpPr>
          <p:cNvPr id="4" name="Slide Number Placeholder 3"/>
          <p:cNvSpPr>
            <a:spLocks noGrp="1"/>
          </p:cNvSpPr>
          <p:nvPr>
            <p:ph type="sldNum" sz="quarter" idx="5"/>
          </p:nvPr>
        </p:nvSpPr>
        <p:spPr/>
        <p:txBody>
          <a:bodyPr/>
          <a:lstStyle/>
          <a:p>
            <a:fld id="{BF3F89A0-4B43-4900-A077-21E9849295E1}" type="slidenum">
              <a:rPr lang="en-US" smtClean="0"/>
              <a:t>35</a:t>
            </a:fld>
            <a:endParaRPr lang="en-US"/>
          </a:p>
        </p:txBody>
      </p:sp>
    </p:spTree>
    <p:extLst>
      <p:ext uri="{BB962C8B-B14F-4D97-AF65-F5344CB8AC3E}">
        <p14:creationId xmlns:p14="http://schemas.microsoft.com/office/powerpoint/2010/main" val="539760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Worldwide Internet Usage (%), in 2021 graph indicates internet usage per country in 2021—the darker the color on the world map, the higher the internet usage (%). The </a:t>
            </a:r>
            <a:r>
              <a:rPr lang="en-US" sz="1800" b="0" dirty="0">
                <a:solidFill>
                  <a:srgbClr val="000000"/>
                </a:solidFill>
                <a:effectLst/>
                <a:latin typeface="Palatino Linotype" panose="02040502050505030304" pitchFamily="18" charset="0"/>
              </a:rPr>
              <a:t>Internet Usage (%) Compared to GDP per Capita ($), in 2021, per Country graph reveals the relationship between internet usage and GDP per capital for each country. According to the regression, the higher the GDP per capital, the higher the internet usage (%). Interestingly, </a:t>
            </a:r>
            <a:r>
              <a:rPr lang="en-US" sz="1200" b="0" dirty="0">
                <a:solidFill>
                  <a:schemeClr val="tx1"/>
                </a:solidFill>
                <a:effectLst/>
                <a:latin typeface="Palatino Linotype" panose="02040502050505030304" pitchFamily="18" charset="0"/>
              </a:rPr>
              <a:t>w</a:t>
            </a:r>
            <a:r>
              <a:rPr lang="en-US" sz="1200" dirty="0">
                <a:solidFill>
                  <a:schemeClr val="tx1"/>
                </a:solidFill>
                <a:latin typeface="Palatino Linotype" panose="02040502050505030304" pitchFamily="18" charset="0"/>
              </a:rPr>
              <a:t>orld internet usage distribution matches Activision Blizzard’s revenue distribution. </a:t>
            </a:r>
            <a:r>
              <a:rPr lang="en-US" sz="1800" b="0" dirty="0">
                <a:solidFill>
                  <a:srgbClr val="000000"/>
                </a:solidFill>
                <a:effectLst/>
                <a:latin typeface="Palatino Linotype" panose="02040502050505030304" pitchFamily="18" charset="0"/>
              </a:rPr>
              <a:t>We may follow Activision Blizzard's regional revenue data to first target the Americas and then EMEA and Asia Pacific regions for our metaverse design, for which we can reach audience with higher internet usage and GDP per capita, likely drives our revenue with minimized input. </a:t>
            </a:r>
            <a:endParaRPr lang="en-US" sz="1200" b="0" dirty="0">
              <a:solidFill>
                <a:schemeClr val="tx1"/>
              </a:solidFill>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BF3F89A0-4B43-4900-A077-21E9849295E1}" type="slidenum">
              <a:rPr lang="en-US" smtClean="0"/>
              <a:t>36</a:t>
            </a:fld>
            <a:endParaRPr lang="en-US"/>
          </a:p>
        </p:txBody>
      </p:sp>
    </p:spTree>
    <p:extLst>
      <p:ext uri="{BB962C8B-B14F-4D97-AF65-F5344CB8AC3E}">
        <p14:creationId xmlns:p14="http://schemas.microsoft.com/office/powerpoint/2010/main" val="3120079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1397b09b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1397b09b9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above graphs reveal the relationships between Instagram, YouTube, and Facebook’s advertisement revenue and monthly active users, all positively correlated. Given Microsoft and Activision Blizzard’s large amount of users, </a:t>
            </a:r>
            <a:r>
              <a:rPr kumimoji="0" lang="en-US" sz="12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sym typeface="Wingdings" panose="05000000000000000000" pitchFamily="2" charset="2"/>
              </a:rPr>
              <a:t>we can utilize Activision Blizzard’ 3D design skills to enable 3D advertisement features in our metaverse design—as we have more users, Microsoft’s revenue from ads increases. </a:t>
            </a:r>
            <a:endParaRPr dirty="0"/>
          </a:p>
        </p:txBody>
      </p:sp>
      <p:sp>
        <p:nvSpPr>
          <p:cNvPr id="407" name="Google Shape;407;g11397b09b9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284253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Daily hours spent with digital media, United States, 2008 to 2018 graph indicates that daily </a:t>
            </a:r>
            <a:r>
              <a:rPr lang="en-US" sz="1800" dirty="0">
                <a:solidFill>
                  <a:srgbClr val="000000"/>
                </a:solidFill>
                <a:effectLst/>
                <a:latin typeface="Palatino Linotype" panose="02040502050505030304" pitchFamily="18" charset="0"/>
              </a:rPr>
              <a:t>hours spent with digital media has been increasing </a:t>
            </a:r>
            <a:r>
              <a:rPr lang="en-US" sz="1200" dirty="0">
                <a:solidFill>
                  <a:schemeClr val="tx1"/>
                </a:solidFill>
                <a:effectLst/>
                <a:latin typeface="+mn-lt"/>
              </a:rPr>
              <a:t>and </a:t>
            </a:r>
            <a:r>
              <a:rPr lang="en-US" sz="1800" dirty="0">
                <a:solidFill>
                  <a:srgbClr val="000000"/>
                </a:solidFill>
                <a:effectLst/>
                <a:latin typeface="Palatino Linotype" panose="02040502050505030304" pitchFamily="18" charset="0"/>
              </a:rPr>
              <a:t>mobile market is the most popular with an easier access. It implies that we need to expand our metaverse market by connecting to the mobile market. </a:t>
            </a:r>
            <a:endParaRPr lang="en-US" dirty="0"/>
          </a:p>
        </p:txBody>
      </p:sp>
      <p:sp>
        <p:nvSpPr>
          <p:cNvPr id="4" name="Slide Number Placeholder 3"/>
          <p:cNvSpPr>
            <a:spLocks noGrp="1"/>
          </p:cNvSpPr>
          <p:nvPr>
            <p:ph type="sldNum" sz="quarter" idx="5"/>
          </p:nvPr>
        </p:nvSpPr>
        <p:spPr/>
        <p:txBody>
          <a:bodyPr/>
          <a:lstStyle/>
          <a:p>
            <a:fld id="{BF3F89A0-4B43-4900-A077-21E9849295E1}" type="slidenum">
              <a:rPr lang="en-US" smtClean="0"/>
              <a:t>40</a:t>
            </a:fld>
            <a:endParaRPr lang="en-US"/>
          </a:p>
        </p:txBody>
      </p:sp>
    </p:spTree>
    <p:extLst>
      <p:ext uri="{BB962C8B-B14F-4D97-AF65-F5344CB8AC3E}">
        <p14:creationId xmlns:p14="http://schemas.microsoft.com/office/powerpoint/2010/main" val="3524885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dirty="0">
                <a:solidFill>
                  <a:srgbClr val="333333"/>
                </a:solidFill>
                <a:effectLst/>
                <a:latin typeface="Palatino Linotype" panose="02040502050505030304" pitchFamily="18" charset="0"/>
              </a:rPr>
              <a:t>The Distribution of video game users, mobile gaming app users, adult population in the U.S. in 2021, by gender, adults graph indicates that U.S. female adult population is larger than male population, but male video gamers are much than female video gamers. For the mobile market, however, female gamers made up a higher percentage than male gamers.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F89A0-4B43-4900-A077-21E9849295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932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dirty="0">
                <a:solidFill>
                  <a:srgbClr val="000000"/>
                </a:solidFill>
                <a:effectLst/>
                <a:latin typeface="Palatino Linotype" panose="02040502050505030304" pitchFamily="18" charset="0"/>
              </a:rPr>
              <a:t>The Percent of men and women using social media platforms in the US, 2019 graph shows the percentage of U.S. male and female who use a social media platform in 2019. On average, more women use social media platforms than men do, especially the life sharing platforms such as Instagram, Pinterest, and Facebook. Men tend to use gaming and Esports related social media platforms more, such as YouTube. Hence, to increase our MAU, if we launch new games or products, we can easily approach male gamers; but for women, who engage in more mobile games and life sharing social media platforms, we need to develop Activision Blizzard's mobile games more in favor of the female gamers, adding socializing/event-sharing features to maximize the utility of ads and emphasizing the "One Microsoft Platform" idea (increase the loyalty and the willingness to share of our customers). </a:t>
            </a:r>
            <a:r>
              <a:rPr lang="en-US" sz="1800" b="0" dirty="0">
                <a:solidFill>
                  <a:srgbClr val="E15759"/>
                </a:solidFill>
                <a:effectLst/>
                <a:latin typeface="Palatino Linotype" panose="02040502050505030304" pitchFamily="18" charset="0"/>
              </a:rPr>
              <a:t>We need to expand our metaverse market by connecting to the mobile market, improving our ability to attract businesses creating ads on our platform and create new user behaviors through attachment to game IP.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F89A0-4B43-4900-A077-21E9849295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781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of each Gamer Persona shows the percentage of each gamer persona. Super Swipers take up the highest percentage of 31.7%, and gamers that do not identify as gamers take up 60% of all gamers. These gamer personas were conducted by Activision Blizzard Media and through this we are able to determine ways to determine ways to increase our in-game revenue and also to expand our metaverse market by connecting to the mobile market, improving our ability to create new user behaviors through attachment to game IP. </a:t>
            </a:r>
          </a:p>
          <a:p>
            <a:endParaRPr lang="en-US" dirty="0"/>
          </a:p>
          <a:p>
            <a:r>
              <a:rPr lang="en-US" dirty="0"/>
              <a:t>The Average Age by Gamer Persona graph shows the average age per gamer persona. </a:t>
            </a:r>
            <a:r>
              <a:rPr lang="en-US" sz="1800" b="0" dirty="0">
                <a:solidFill>
                  <a:srgbClr val="666666"/>
                </a:solidFill>
                <a:effectLst/>
                <a:latin typeface="Tableau Book"/>
              </a:rPr>
              <a:t>Super Swipers are the oldest gamer personas because these games are typically rather simple and addicting mobile games, which is perfect for this age group since they may not be as tech savvy as the younger generations. On average, gamers who identify with the gamer label tend to be younger. </a:t>
            </a:r>
          </a:p>
          <a:p>
            <a:endParaRPr lang="en-US" sz="1800" b="0" dirty="0">
              <a:solidFill>
                <a:srgbClr val="666666"/>
              </a:solidFill>
              <a:effectLst/>
              <a:latin typeface="Tableau Book"/>
            </a:endParaRPr>
          </a:p>
          <a:p>
            <a:r>
              <a:rPr lang="en-US" dirty="0"/>
              <a:t>The Average 6 Month Gaming Spending graph shows the average 6-month gaming spending for each gamer persona. </a:t>
            </a:r>
            <a:r>
              <a:rPr lang="en-US" sz="1800" b="0" dirty="0">
                <a:solidFill>
                  <a:srgbClr val="59A14F"/>
                </a:solidFill>
                <a:effectLst/>
                <a:latin typeface="Tableau Book"/>
              </a:rPr>
              <a:t>Next Levelers make up only 4% of the gamer personas, however their average 6-month spending is greater than all the personas combined. </a:t>
            </a:r>
            <a:r>
              <a:rPr lang="en-US" sz="1800" dirty="0">
                <a:solidFill>
                  <a:srgbClr val="000000"/>
                </a:solidFill>
                <a:effectLst/>
                <a:latin typeface="Palatino Linotype" panose="02040502050505030304" pitchFamily="18" charset="0"/>
              </a:rPr>
              <a:t>We need to think of ways to raise the average gaming/metaverse spending of super swipers and dabblers. Super Swipers are the compromise the largest gamer personas, however, their average 6 month spending is the least of all personas. Therefore, our recommendation is to promote in-game advertisement and spending to this persona specifically and other personas in order to increase our overall in-game revenue. </a:t>
            </a:r>
          </a:p>
        </p:txBody>
      </p:sp>
      <p:sp>
        <p:nvSpPr>
          <p:cNvPr id="4" name="Slide Number Placeholder 3"/>
          <p:cNvSpPr>
            <a:spLocks noGrp="1"/>
          </p:cNvSpPr>
          <p:nvPr>
            <p:ph type="sldNum" sz="quarter" idx="5"/>
          </p:nvPr>
        </p:nvSpPr>
        <p:spPr/>
        <p:txBody>
          <a:bodyPr/>
          <a:lstStyle/>
          <a:p>
            <a:fld id="{BF3F89A0-4B43-4900-A077-21E9849295E1}" type="slidenum">
              <a:rPr lang="en-US" smtClean="0"/>
              <a:t>46</a:t>
            </a:fld>
            <a:endParaRPr lang="en-US"/>
          </a:p>
        </p:txBody>
      </p:sp>
    </p:spTree>
    <p:extLst>
      <p:ext uri="{BB962C8B-B14F-4D97-AF65-F5344CB8AC3E}">
        <p14:creationId xmlns:p14="http://schemas.microsoft.com/office/powerpoint/2010/main" val="4109789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dirty="0">
                <a:solidFill>
                  <a:srgbClr val="000000"/>
                </a:solidFill>
                <a:effectLst/>
                <a:latin typeface="Palatino Linotype" panose="02040502050505030304" pitchFamily="18" charset="0"/>
              </a:rPr>
              <a:t>These two graphs illustrate each of the gamer persona’s weekly engagement and where they spend their gaming time across the different platforms which are Console, Esports, Gaming News, Mobile, and PC. This data allows us to see which platforms have the highest engagement through the different personas, and combining our knowledge of how large the persona group is, the age, and the average spending we are able to narrow our focus and determine where we can focus our marketing efforts and how we can transition these groups to the metaverse. </a:t>
            </a:r>
          </a:p>
          <a:p>
            <a:endParaRPr lang="en-US" sz="1800" b="0" dirty="0">
              <a:solidFill>
                <a:srgbClr val="000000"/>
              </a:solidFill>
              <a:effectLst/>
              <a:latin typeface="Palatino Linotype" panose="02040502050505030304" pitchFamily="18" charset="0"/>
            </a:endParaRPr>
          </a:p>
          <a:p>
            <a:r>
              <a:rPr lang="en-US" sz="1800" b="0" dirty="0">
                <a:solidFill>
                  <a:srgbClr val="000000"/>
                </a:solidFill>
                <a:effectLst/>
                <a:latin typeface="Palatino Linotype" panose="02040502050505030304" pitchFamily="18" charset="0"/>
              </a:rPr>
              <a:t>Next Levelers consistently have the highest weekly engagement on all platforms in comparison to the other gaming personas. They pay more attention to new gaming activities and metaverse news, and we should instead promote in-game purchases to other personas, especially in the mobile market that all personas highly engage in. </a:t>
            </a:r>
          </a:p>
          <a:p>
            <a:endParaRPr lang="en-US" sz="1800" b="0" dirty="0">
              <a:solidFill>
                <a:srgbClr val="000000"/>
              </a:solidFill>
              <a:effectLst/>
              <a:latin typeface="Palatino Linotype" panose="02040502050505030304" pitchFamily="18" charset="0"/>
            </a:endParaRPr>
          </a:p>
          <a:p>
            <a:r>
              <a:rPr lang="en-US" sz="1800" b="0" dirty="0">
                <a:solidFill>
                  <a:srgbClr val="000000"/>
                </a:solidFill>
                <a:effectLst/>
                <a:latin typeface="Palatino Linotype" panose="02040502050505030304" pitchFamily="18" charset="0"/>
              </a:rPr>
              <a:t>Console is the most evenly distributed gaming platform across all gamer personas. By enhancing the user experience on this platform would benefit all the gamer personas</a:t>
            </a:r>
            <a:r>
              <a:rPr lang="en-US" sz="2800" b="0" dirty="0">
                <a:solidFill>
                  <a:schemeClr val="tx1"/>
                </a:solidFill>
                <a:effectLst/>
                <a:latin typeface="+mn-lt"/>
              </a:rPr>
              <a:t>. </a:t>
            </a:r>
            <a:r>
              <a:rPr lang="en-US" sz="1800" b="0" dirty="0">
                <a:solidFill>
                  <a:srgbClr val="000000"/>
                </a:solidFill>
                <a:effectLst/>
                <a:latin typeface="Palatino Linotype" panose="02040502050505030304" pitchFamily="18" charset="0"/>
              </a:rPr>
              <a:t>Those who do not identify as gamers tend to spend more time playing mobile games. As they made up 60% of all gamers, we need to approach them through mobile games (can motivate in-game purchases &amp; improve advertisement for them)</a:t>
            </a:r>
          </a:p>
          <a:p>
            <a:endParaRPr lang="en-US" sz="1800" b="0" dirty="0">
              <a:solidFill>
                <a:srgbClr val="000000"/>
              </a:solidFill>
              <a:effectLst/>
              <a:latin typeface="Palatino Linotype" panose="02040502050505030304" pitchFamily="18" charset="0"/>
            </a:endParaRPr>
          </a:p>
          <a:p>
            <a:endParaRPr lang="en-US" b="0" dirty="0"/>
          </a:p>
        </p:txBody>
      </p:sp>
      <p:sp>
        <p:nvSpPr>
          <p:cNvPr id="4" name="Slide Number Placeholder 3"/>
          <p:cNvSpPr>
            <a:spLocks noGrp="1"/>
          </p:cNvSpPr>
          <p:nvPr>
            <p:ph type="sldNum" sz="quarter" idx="5"/>
          </p:nvPr>
        </p:nvSpPr>
        <p:spPr/>
        <p:txBody>
          <a:bodyPr/>
          <a:lstStyle/>
          <a:p>
            <a:fld id="{BF3F89A0-4B43-4900-A077-21E9849295E1}" type="slidenum">
              <a:rPr lang="en-US" smtClean="0"/>
              <a:t>47</a:t>
            </a:fld>
            <a:endParaRPr lang="en-US"/>
          </a:p>
        </p:txBody>
      </p:sp>
    </p:spTree>
    <p:extLst>
      <p:ext uri="{BB962C8B-B14F-4D97-AF65-F5344CB8AC3E}">
        <p14:creationId xmlns:p14="http://schemas.microsoft.com/office/powerpoint/2010/main" val="3585867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like the net income margin is closely related to the entire market / economics condition. In 2008, net income was negative, which could be closely related to the 2008 great recession. 2017 the net income is down a lot, which could be the result of acquiring king (Mobile game publisher). Later in 2020, the high net-income and net income margin is likely the result of the Covid-19 pandemic. Overall, it clear the Activision is in the right track as it is consistently increasing it net income and net income margin.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F89A0-4B43-4900-A077-21E9849295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311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3F89A0-4B43-4900-A077-21E9849295E1}" type="slidenum">
              <a:rPr lang="en-US" smtClean="0"/>
              <a:t>48</a:t>
            </a:fld>
            <a:endParaRPr lang="en-US"/>
          </a:p>
        </p:txBody>
      </p:sp>
    </p:spTree>
    <p:extLst>
      <p:ext uri="{BB962C8B-B14F-4D97-AF65-F5344CB8AC3E}">
        <p14:creationId xmlns:p14="http://schemas.microsoft.com/office/powerpoint/2010/main" val="381705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above is the ranking of the top gaming companies with the highest revenues. Activision Blizzard currently ranked as the 7</a:t>
            </a:r>
            <a:r>
              <a:rPr lang="en-US" baseline="30000" dirty="0"/>
              <a:t>th</a:t>
            </a:r>
            <a:r>
              <a:rPr lang="en-US" dirty="0"/>
              <a:t> largest while Microsoft ranked as the 4</a:t>
            </a:r>
            <a:r>
              <a:rPr lang="en-US" baseline="30000" dirty="0"/>
              <a:t>th</a:t>
            </a:r>
            <a:r>
              <a:rPr lang="en-US" dirty="0"/>
              <a:t> largest in terms of revenue. If we combine Activision Blizzard and Microsoft, their combined revenue will surpass Sony, which makes the the 2</a:t>
            </a:r>
            <a:r>
              <a:rPr lang="en-US" baseline="30000" dirty="0"/>
              <a:t>nd</a:t>
            </a:r>
            <a:r>
              <a:rPr lang="en-US" dirty="0"/>
              <a:t> largest gaming company in in terms of revenue.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F89A0-4B43-4900-A077-21E9849295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121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revenue by platform chart shows us the mobile games are bringing in more and more revenue over the past 5 years. Currently, Activision Blizzard only has one iconic mobile games, candy crush. Successful mobile games such as Candy Crush can be cash generating machines so Activision Blizzard should spend some effort in develop and expanding their mobile product line. In the bottom left chart, we can see that other forms of retail distribution are becoming obsolete and digital distribution of game is the way to go in the future. Perhaps focusing on digital retail could be more effective for Activision Blizzard to avoid unnecessary operation / supply chain costs and complications that are associated with retail distribution.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F89A0-4B43-4900-A077-21E9849295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459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above shows the increase in percentage of in-game sales over the past 5 years. As In-game purchases becomes a more prevalent source of revenue for Activision Blizzard, Activision Blizzards to create more contents / methods to increase their in-games sales. The pie chart on the right shows Activision Blizzard’s 2020 revenue by region. Americas made up more than half of the revenue, followed by EMEA and Asia Pacific regions.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F89A0-4B43-4900-A077-21E9849295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56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3F89A0-4B43-4900-A077-21E9849295E1}" type="slidenum">
              <a:rPr lang="en-US" smtClean="0"/>
              <a:t>13</a:t>
            </a:fld>
            <a:endParaRPr lang="en-US"/>
          </a:p>
        </p:txBody>
      </p:sp>
    </p:spTree>
    <p:extLst>
      <p:ext uri="{BB962C8B-B14F-4D97-AF65-F5344CB8AC3E}">
        <p14:creationId xmlns:p14="http://schemas.microsoft.com/office/powerpoint/2010/main" val="1439986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The 'Average </a:t>
            </a:r>
            <a:r>
              <a:rPr lang="en-US" dirty="0" err="1">
                <a:cs typeface="Calibri"/>
              </a:rPr>
              <a:t>MetaScore</a:t>
            </a:r>
            <a:r>
              <a:rPr lang="en-US" dirty="0">
                <a:cs typeface="Calibri"/>
              </a:rPr>
              <a:t> by Genre' is calculated by using the average </a:t>
            </a:r>
            <a:r>
              <a:rPr lang="en-US" dirty="0" err="1"/>
              <a:t>MetaScore</a:t>
            </a:r>
            <a:r>
              <a:rPr lang="en-US" dirty="0"/>
              <a:t> </a:t>
            </a:r>
            <a:r>
              <a:rPr lang="en-US" dirty="0">
                <a:cs typeface="Calibri"/>
              </a:rPr>
              <a:t>of the top 10 games released every year from 2010 to 2021. 6 genres (Open-World, Adventure, 3D, Action, Shooter, RPG) have a pretty high average </a:t>
            </a:r>
            <a:r>
              <a:rPr lang="en-US" dirty="0" err="1">
                <a:cs typeface="Calibri"/>
              </a:rPr>
              <a:t>MetaScore</a:t>
            </a:r>
            <a:r>
              <a:rPr lang="en-US" dirty="0">
                <a:cs typeface="Calibri"/>
              </a:rPr>
              <a:t> ranging between 94 and 92 providing us plenty of options to choose from the old games released by Activision.</a:t>
            </a:r>
          </a:p>
          <a:p>
            <a:endParaRPr lang="en-US" dirty="0"/>
          </a:p>
        </p:txBody>
      </p:sp>
      <p:sp>
        <p:nvSpPr>
          <p:cNvPr id="4" name="Slide Number Placeholder 3"/>
          <p:cNvSpPr>
            <a:spLocks noGrp="1"/>
          </p:cNvSpPr>
          <p:nvPr>
            <p:ph type="sldNum" sz="quarter" idx="5"/>
          </p:nvPr>
        </p:nvSpPr>
        <p:spPr/>
        <p:txBody>
          <a:bodyPr/>
          <a:lstStyle/>
          <a:p>
            <a:fld id="{BF3F89A0-4B43-4900-A077-21E9849295E1}" type="slidenum">
              <a:rPr lang="en-US" smtClean="0"/>
              <a:t>16</a:t>
            </a:fld>
            <a:endParaRPr lang="en-US"/>
          </a:p>
        </p:txBody>
      </p:sp>
    </p:spTree>
    <p:extLst>
      <p:ext uri="{BB962C8B-B14F-4D97-AF65-F5344CB8AC3E}">
        <p14:creationId xmlns:p14="http://schemas.microsoft.com/office/powerpoint/2010/main" val="284188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'Total Number of Games published by Genre' is calculated by using the top-10 games released per year between 2010-21. This provides an insight into the sample size of the data that we have used for our analysis.</a:t>
            </a:r>
          </a:p>
          <a:p>
            <a:endParaRPr lang="en-US" dirty="0"/>
          </a:p>
        </p:txBody>
      </p:sp>
      <p:sp>
        <p:nvSpPr>
          <p:cNvPr id="4" name="Slide Number Placeholder 3"/>
          <p:cNvSpPr>
            <a:spLocks noGrp="1"/>
          </p:cNvSpPr>
          <p:nvPr>
            <p:ph type="sldNum" sz="quarter" idx="5"/>
          </p:nvPr>
        </p:nvSpPr>
        <p:spPr/>
        <p:txBody>
          <a:bodyPr/>
          <a:lstStyle/>
          <a:p>
            <a:fld id="{BF3F89A0-4B43-4900-A077-21E9849295E1}" type="slidenum">
              <a:rPr lang="en-US" smtClean="0"/>
              <a:t>17</a:t>
            </a:fld>
            <a:endParaRPr lang="en-US"/>
          </a:p>
        </p:txBody>
      </p:sp>
    </p:spTree>
    <p:extLst>
      <p:ext uri="{BB962C8B-B14F-4D97-AF65-F5344CB8AC3E}">
        <p14:creationId xmlns:p14="http://schemas.microsoft.com/office/powerpoint/2010/main" val="2977229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facebook.com/deloitte?_rdr=p" TargetMode="External"/><Relationship Id="rId2" Type="http://schemas.openxmlformats.org/officeDocument/2006/relationships/hyperlink" Target="http://www.deloitte.com/cn/about" TargetMode="External"/><Relationship Id="rId1" Type="http://schemas.openxmlformats.org/officeDocument/2006/relationships/slideMaster" Target="../slideMasters/slideMaster3.xml"/><Relationship Id="rId6" Type="http://schemas.openxmlformats.org/officeDocument/2006/relationships/hyperlink" Target="http://www2.deloitte.com/cn/zh/social-media" TargetMode="External"/><Relationship Id="rId5" Type="http://schemas.openxmlformats.org/officeDocument/2006/relationships/hyperlink" Target="https://twitter.com/deloitte" TargetMode="External"/><Relationship Id="rId4" Type="http://schemas.openxmlformats.org/officeDocument/2006/relationships/hyperlink" Target="https://www.linkedin.com/company/deloitte"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5009-8BF7-492B-90CB-53E04C8CAE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368FCA-A29F-4D16-8665-46D591718A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ED24E3-A7AC-4C86-926D-3BC51CEAF29A}"/>
              </a:ext>
            </a:extLst>
          </p:cNvPr>
          <p:cNvSpPr>
            <a:spLocks noGrp="1"/>
          </p:cNvSpPr>
          <p:nvPr>
            <p:ph type="dt" sz="half" idx="10"/>
          </p:nvPr>
        </p:nvSpPr>
        <p:spPr/>
        <p:txBody>
          <a:bodyPr/>
          <a:lstStyle/>
          <a:p>
            <a:fld id="{4D8B5216-C5EC-465B-9F5E-35941EF48620}" type="datetimeFigureOut">
              <a:rPr lang="en-US" smtClean="0"/>
              <a:t>2/9/2023</a:t>
            </a:fld>
            <a:endParaRPr lang="en-US"/>
          </a:p>
        </p:txBody>
      </p:sp>
      <p:sp>
        <p:nvSpPr>
          <p:cNvPr id="5" name="Footer Placeholder 4">
            <a:extLst>
              <a:ext uri="{FF2B5EF4-FFF2-40B4-BE49-F238E27FC236}">
                <a16:creationId xmlns:a16="http://schemas.microsoft.com/office/drawing/2014/main" id="{D5868758-8852-4A85-879D-1C7CB63B3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F8F682-069B-40B7-8AC4-DBF0536C661F}"/>
              </a:ext>
            </a:extLst>
          </p:cNvPr>
          <p:cNvSpPr>
            <a:spLocks noGrp="1"/>
          </p:cNvSpPr>
          <p:nvPr>
            <p:ph type="sldNum" sz="quarter" idx="12"/>
          </p:nvPr>
        </p:nvSpPr>
        <p:spPr/>
        <p:txBody>
          <a:bodyPr/>
          <a:lstStyle/>
          <a:p>
            <a:fld id="{15C9907A-9E03-4E25-A77D-8F7F3665EEBE}" type="slidenum">
              <a:rPr lang="en-US" smtClean="0"/>
              <a:t>‹#›</a:t>
            </a:fld>
            <a:endParaRPr lang="en-US"/>
          </a:p>
        </p:txBody>
      </p:sp>
    </p:spTree>
    <p:extLst>
      <p:ext uri="{BB962C8B-B14F-4D97-AF65-F5344CB8AC3E}">
        <p14:creationId xmlns:p14="http://schemas.microsoft.com/office/powerpoint/2010/main" val="796681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A5EB-A64D-48F5-B148-0BE0991175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850D0E-7C9E-41FE-9AF3-0D50AA672A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3DB4B-7D29-4A57-8652-E1E82356D7AB}"/>
              </a:ext>
            </a:extLst>
          </p:cNvPr>
          <p:cNvSpPr>
            <a:spLocks noGrp="1"/>
          </p:cNvSpPr>
          <p:nvPr>
            <p:ph type="dt" sz="half" idx="10"/>
          </p:nvPr>
        </p:nvSpPr>
        <p:spPr/>
        <p:txBody>
          <a:bodyPr/>
          <a:lstStyle/>
          <a:p>
            <a:fld id="{4D8B5216-C5EC-465B-9F5E-35941EF48620}" type="datetimeFigureOut">
              <a:rPr lang="en-US" smtClean="0"/>
              <a:t>2/9/2023</a:t>
            </a:fld>
            <a:endParaRPr lang="en-US"/>
          </a:p>
        </p:txBody>
      </p:sp>
      <p:sp>
        <p:nvSpPr>
          <p:cNvPr id="5" name="Footer Placeholder 4">
            <a:extLst>
              <a:ext uri="{FF2B5EF4-FFF2-40B4-BE49-F238E27FC236}">
                <a16:creationId xmlns:a16="http://schemas.microsoft.com/office/drawing/2014/main" id="{2DF0CF61-C4C4-4068-B5E7-F09506076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A9DE6-11C2-4829-A2EE-73B60D9016F7}"/>
              </a:ext>
            </a:extLst>
          </p:cNvPr>
          <p:cNvSpPr>
            <a:spLocks noGrp="1"/>
          </p:cNvSpPr>
          <p:nvPr>
            <p:ph type="sldNum" sz="quarter" idx="12"/>
          </p:nvPr>
        </p:nvSpPr>
        <p:spPr/>
        <p:txBody>
          <a:bodyPr/>
          <a:lstStyle/>
          <a:p>
            <a:fld id="{15C9907A-9E03-4E25-A77D-8F7F3665EEBE}" type="slidenum">
              <a:rPr lang="en-US" smtClean="0"/>
              <a:t>‹#›</a:t>
            </a:fld>
            <a:endParaRPr lang="en-US"/>
          </a:p>
        </p:txBody>
      </p:sp>
    </p:spTree>
    <p:extLst>
      <p:ext uri="{BB962C8B-B14F-4D97-AF65-F5344CB8AC3E}">
        <p14:creationId xmlns:p14="http://schemas.microsoft.com/office/powerpoint/2010/main" val="2654324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572478-0E79-4781-BB0C-3A33FD5D1E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8A9450-4A03-464E-9F95-C54D806161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D2C79C-A47F-4E38-A9F5-76938F6830EA}"/>
              </a:ext>
            </a:extLst>
          </p:cNvPr>
          <p:cNvSpPr>
            <a:spLocks noGrp="1"/>
          </p:cNvSpPr>
          <p:nvPr>
            <p:ph type="dt" sz="half" idx="10"/>
          </p:nvPr>
        </p:nvSpPr>
        <p:spPr/>
        <p:txBody>
          <a:bodyPr/>
          <a:lstStyle/>
          <a:p>
            <a:fld id="{4D8B5216-C5EC-465B-9F5E-35941EF48620}" type="datetimeFigureOut">
              <a:rPr lang="en-US" smtClean="0"/>
              <a:t>2/9/2023</a:t>
            </a:fld>
            <a:endParaRPr lang="en-US"/>
          </a:p>
        </p:txBody>
      </p:sp>
      <p:sp>
        <p:nvSpPr>
          <p:cNvPr id="5" name="Footer Placeholder 4">
            <a:extLst>
              <a:ext uri="{FF2B5EF4-FFF2-40B4-BE49-F238E27FC236}">
                <a16:creationId xmlns:a16="http://schemas.microsoft.com/office/drawing/2014/main" id="{F34B9B01-08F0-41A9-B3F2-1B0AF5637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84FF1-C3CB-4792-A7AA-399F05C70895}"/>
              </a:ext>
            </a:extLst>
          </p:cNvPr>
          <p:cNvSpPr>
            <a:spLocks noGrp="1"/>
          </p:cNvSpPr>
          <p:nvPr>
            <p:ph type="sldNum" sz="quarter" idx="12"/>
          </p:nvPr>
        </p:nvSpPr>
        <p:spPr/>
        <p:txBody>
          <a:bodyPr/>
          <a:lstStyle/>
          <a:p>
            <a:fld id="{15C9907A-9E03-4E25-A77D-8F7F3665EEBE}" type="slidenum">
              <a:rPr lang="en-US" smtClean="0"/>
              <a:t>‹#›</a:t>
            </a:fld>
            <a:endParaRPr lang="en-US"/>
          </a:p>
        </p:txBody>
      </p:sp>
    </p:spTree>
    <p:extLst>
      <p:ext uri="{BB962C8B-B14F-4D97-AF65-F5344CB8AC3E}">
        <p14:creationId xmlns:p14="http://schemas.microsoft.com/office/powerpoint/2010/main" val="147918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66586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632517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22105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975653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6440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4940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4496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5849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18324-857D-4B3C-8DE0-F1C82D0669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EE1C3-1286-43AC-BBEC-8D2C55B31F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1E7B5-A430-4625-BF13-67CF2CECEEE8}"/>
              </a:ext>
            </a:extLst>
          </p:cNvPr>
          <p:cNvSpPr>
            <a:spLocks noGrp="1"/>
          </p:cNvSpPr>
          <p:nvPr>
            <p:ph type="dt" sz="half" idx="10"/>
          </p:nvPr>
        </p:nvSpPr>
        <p:spPr/>
        <p:txBody>
          <a:bodyPr/>
          <a:lstStyle/>
          <a:p>
            <a:fld id="{4D8B5216-C5EC-465B-9F5E-35941EF48620}" type="datetimeFigureOut">
              <a:rPr lang="en-US" smtClean="0"/>
              <a:t>2/9/2023</a:t>
            </a:fld>
            <a:endParaRPr lang="en-US"/>
          </a:p>
        </p:txBody>
      </p:sp>
      <p:sp>
        <p:nvSpPr>
          <p:cNvPr id="5" name="Footer Placeholder 4">
            <a:extLst>
              <a:ext uri="{FF2B5EF4-FFF2-40B4-BE49-F238E27FC236}">
                <a16:creationId xmlns:a16="http://schemas.microsoft.com/office/drawing/2014/main" id="{261D015C-6476-484A-9E98-C5C75BC0F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AE7EBC-5541-44F5-A77F-E85C237C9AB1}"/>
              </a:ext>
            </a:extLst>
          </p:cNvPr>
          <p:cNvSpPr>
            <a:spLocks noGrp="1"/>
          </p:cNvSpPr>
          <p:nvPr>
            <p:ph type="sldNum" sz="quarter" idx="12"/>
          </p:nvPr>
        </p:nvSpPr>
        <p:spPr/>
        <p:txBody>
          <a:bodyPr/>
          <a:lstStyle/>
          <a:p>
            <a:fld id="{15C9907A-9E03-4E25-A77D-8F7F3665EEBE}" type="slidenum">
              <a:rPr lang="en-US" smtClean="0"/>
              <a:t>‹#›</a:t>
            </a:fld>
            <a:endParaRPr lang="en-US"/>
          </a:p>
        </p:txBody>
      </p:sp>
    </p:spTree>
    <p:extLst>
      <p:ext uri="{BB962C8B-B14F-4D97-AF65-F5344CB8AC3E}">
        <p14:creationId xmlns:p14="http://schemas.microsoft.com/office/powerpoint/2010/main" val="1572714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87213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33369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3651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Title_1">
    <p:spTree>
      <p:nvGrpSpPr>
        <p:cNvPr id="1" name=""/>
        <p:cNvGrpSpPr/>
        <p:nvPr/>
      </p:nvGrpSpPr>
      <p:grpSpPr>
        <a:xfrm>
          <a:off x="0" y="0"/>
          <a:ext cx="0" cy="0"/>
          <a:chOff x="0" y="0"/>
          <a:chExt cx="0" cy="0"/>
        </a:xfrm>
      </p:grpSpPr>
      <p:sp>
        <p:nvSpPr>
          <p:cNvPr id="7" name="流程图: 接点 1"/>
          <p:cNvSpPr/>
          <p:nvPr userDrawn="1"/>
        </p:nvSpPr>
        <p:spPr bwMode="gray">
          <a:xfrm>
            <a:off x="-657726" y="0"/>
            <a:ext cx="457200" cy="457200"/>
          </a:xfrm>
          <a:prstGeom prst="flowChartConnector">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9" name="流程图: 接点 4"/>
          <p:cNvSpPr/>
          <p:nvPr userDrawn="1"/>
        </p:nvSpPr>
        <p:spPr bwMode="gray">
          <a:xfrm>
            <a:off x="-657726" y="609600"/>
            <a:ext cx="457200" cy="457200"/>
          </a:xfrm>
          <a:prstGeom prst="flowChartConnector">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0" name="流程图: 接点 5"/>
          <p:cNvSpPr/>
          <p:nvPr userDrawn="1"/>
        </p:nvSpPr>
        <p:spPr bwMode="gray">
          <a:xfrm>
            <a:off x="-653715" y="1219200"/>
            <a:ext cx="457200" cy="457200"/>
          </a:xfrm>
          <a:prstGeom prst="flowChartConnector">
            <a:avLst/>
          </a:prstGeom>
          <a:solidFill>
            <a:srgbClr val="00B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1" name="流程图: 接点 6"/>
          <p:cNvSpPr/>
          <p:nvPr userDrawn="1"/>
        </p:nvSpPr>
        <p:spPr bwMode="gray">
          <a:xfrm>
            <a:off x="-657726" y="1828800"/>
            <a:ext cx="457200" cy="457200"/>
          </a:xfrm>
          <a:prstGeom prst="flowChartConnector">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2" name="流程图: 接点 7"/>
          <p:cNvSpPr/>
          <p:nvPr userDrawn="1"/>
        </p:nvSpPr>
        <p:spPr bwMode="gray">
          <a:xfrm>
            <a:off x="-657726" y="2438400"/>
            <a:ext cx="457200" cy="457200"/>
          </a:xfrm>
          <a:prstGeom prst="flowChartConnector">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3" name="流程图: 接点 8"/>
          <p:cNvSpPr/>
          <p:nvPr userDrawn="1"/>
        </p:nvSpPr>
        <p:spPr bwMode="gray">
          <a:xfrm>
            <a:off x="-657726" y="3048000"/>
            <a:ext cx="457200" cy="457200"/>
          </a:xfrm>
          <a:prstGeom prst="flowChartConnector">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4" name="流程图: 接点 9"/>
          <p:cNvSpPr/>
          <p:nvPr userDrawn="1"/>
        </p:nvSpPr>
        <p:spPr bwMode="gray">
          <a:xfrm>
            <a:off x="-657726" y="3661611"/>
            <a:ext cx="457200" cy="457200"/>
          </a:xfrm>
          <a:prstGeom prst="flowChartConnector">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33" name="流程图: 接点 9"/>
          <p:cNvSpPr/>
          <p:nvPr userDrawn="1"/>
        </p:nvSpPr>
        <p:spPr bwMode="gray">
          <a:xfrm>
            <a:off x="-657727" y="4275222"/>
            <a:ext cx="457200" cy="457200"/>
          </a:xfrm>
          <a:prstGeom prst="flowChartConnector">
            <a:avLst/>
          </a:prstGeom>
          <a:solidFill>
            <a:srgbClr val="00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34" name="流程图: 接点 9"/>
          <p:cNvSpPr/>
          <p:nvPr userDrawn="1"/>
        </p:nvSpPr>
        <p:spPr bwMode="gray">
          <a:xfrm>
            <a:off x="-657727" y="4888833"/>
            <a:ext cx="457200" cy="457200"/>
          </a:xfrm>
          <a:prstGeom prst="flowChartConnector">
            <a:avLst/>
          </a:prstGeom>
          <a:solidFill>
            <a:schemeClr val="accent2">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5" name="Text Placeholder 19"/>
          <p:cNvSpPr>
            <a:spLocks noGrp="1"/>
          </p:cNvSpPr>
          <p:nvPr>
            <p:ph type="body" sz="quarter" idx="10" hasCustomPrompt="1"/>
          </p:nvPr>
        </p:nvSpPr>
        <p:spPr>
          <a:xfrm>
            <a:off x="318550" y="333458"/>
            <a:ext cx="6299200" cy="458508"/>
          </a:xfrm>
          <a:prstGeom prst="rect">
            <a:avLst/>
          </a:prstGeom>
        </p:spPr>
        <p:txBody>
          <a:bodyPr/>
          <a:lstStyle>
            <a:lvl1pPr>
              <a:defRPr sz="2000" b="1">
                <a:solidFill>
                  <a:schemeClr val="tx1"/>
                </a:solidFill>
                <a:latin typeface="微软雅黑" panose="020B0503020204020204" pitchFamily="34" charset="-122"/>
                <a:ea typeface="微软雅黑" panose="020B0503020204020204" pitchFamily="34" charset="-122"/>
              </a:defRPr>
            </a:lvl1pPr>
            <a:lvl2pPr>
              <a:defRPr sz="2000" b="1">
                <a:solidFill>
                  <a:schemeClr val="bg1"/>
                </a:solidFill>
                <a:latin typeface="微软雅黑" panose="020B0503020204020204" pitchFamily="34" charset="-122"/>
                <a:ea typeface="微软雅黑" panose="020B0503020204020204" pitchFamily="34" charset="-122"/>
              </a:defRPr>
            </a:lvl2pPr>
            <a:lvl3pPr>
              <a:defRPr sz="2000" b="1">
                <a:solidFill>
                  <a:schemeClr val="bg1"/>
                </a:solidFill>
                <a:latin typeface="微软雅黑" panose="020B0503020204020204" pitchFamily="34" charset="-122"/>
                <a:ea typeface="微软雅黑" panose="020B0503020204020204" pitchFamily="34" charset="-122"/>
              </a:defRPr>
            </a:lvl3pPr>
            <a:lvl4pPr>
              <a:defRPr sz="2000" b="1">
                <a:solidFill>
                  <a:schemeClr val="bg1"/>
                </a:solidFill>
                <a:latin typeface="微软雅黑" panose="020B0503020204020204" pitchFamily="34" charset="-122"/>
                <a:ea typeface="微软雅黑" panose="020B0503020204020204" pitchFamily="34" charset="-122"/>
              </a:defRPr>
            </a:lvl4pPr>
            <a:lvl5pPr>
              <a:defRPr sz="20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  插入标题</a:t>
            </a:r>
            <a:endParaRPr lang="en-US" dirty="0"/>
          </a:p>
        </p:txBody>
      </p:sp>
    </p:spTree>
    <p:extLst>
      <p:ext uri="{BB962C8B-B14F-4D97-AF65-F5344CB8AC3E}">
        <p14:creationId xmlns:p14="http://schemas.microsoft.com/office/powerpoint/2010/main" val="352864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_1">
    <p:spTree>
      <p:nvGrpSpPr>
        <p:cNvPr id="1" name=""/>
        <p:cNvGrpSpPr/>
        <p:nvPr/>
      </p:nvGrpSpPr>
      <p:grpSpPr>
        <a:xfrm>
          <a:off x="0" y="0"/>
          <a:ext cx="0" cy="0"/>
          <a:chOff x="0" y="0"/>
          <a:chExt cx="0" cy="0"/>
        </a:xfrm>
      </p:grpSpPr>
      <p:sp>
        <p:nvSpPr>
          <p:cNvPr id="7" name="流程图: 接点 1"/>
          <p:cNvSpPr/>
          <p:nvPr userDrawn="1"/>
        </p:nvSpPr>
        <p:spPr bwMode="gray">
          <a:xfrm>
            <a:off x="-657726" y="0"/>
            <a:ext cx="457200" cy="457200"/>
          </a:xfrm>
          <a:prstGeom prst="flowChartConnector">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9" name="流程图: 接点 4"/>
          <p:cNvSpPr/>
          <p:nvPr userDrawn="1"/>
        </p:nvSpPr>
        <p:spPr bwMode="gray">
          <a:xfrm>
            <a:off x="-657726" y="609600"/>
            <a:ext cx="457200" cy="457200"/>
          </a:xfrm>
          <a:prstGeom prst="flowChartConnector">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0" name="流程图: 接点 5"/>
          <p:cNvSpPr/>
          <p:nvPr userDrawn="1"/>
        </p:nvSpPr>
        <p:spPr bwMode="gray">
          <a:xfrm>
            <a:off x="-653715" y="1219200"/>
            <a:ext cx="457200" cy="457200"/>
          </a:xfrm>
          <a:prstGeom prst="flowChartConnector">
            <a:avLst/>
          </a:prstGeom>
          <a:solidFill>
            <a:srgbClr val="00B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1" name="流程图: 接点 6"/>
          <p:cNvSpPr/>
          <p:nvPr userDrawn="1"/>
        </p:nvSpPr>
        <p:spPr bwMode="gray">
          <a:xfrm>
            <a:off x="-657726" y="1828800"/>
            <a:ext cx="457200" cy="457200"/>
          </a:xfrm>
          <a:prstGeom prst="flowChartConnector">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2" name="流程图: 接点 7"/>
          <p:cNvSpPr/>
          <p:nvPr userDrawn="1"/>
        </p:nvSpPr>
        <p:spPr bwMode="gray">
          <a:xfrm>
            <a:off x="-657726" y="2438400"/>
            <a:ext cx="457200" cy="457200"/>
          </a:xfrm>
          <a:prstGeom prst="flowChartConnector">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3" name="流程图: 接点 8"/>
          <p:cNvSpPr/>
          <p:nvPr userDrawn="1"/>
        </p:nvSpPr>
        <p:spPr bwMode="gray">
          <a:xfrm>
            <a:off x="-657726" y="3048000"/>
            <a:ext cx="457200" cy="457200"/>
          </a:xfrm>
          <a:prstGeom prst="flowChartConnector">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4" name="流程图: 接点 9"/>
          <p:cNvSpPr/>
          <p:nvPr userDrawn="1"/>
        </p:nvSpPr>
        <p:spPr bwMode="gray">
          <a:xfrm>
            <a:off x="-657726" y="3661611"/>
            <a:ext cx="457200" cy="457200"/>
          </a:xfrm>
          <a:prstGeom prst="flowChartConnector">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33" name="流程图: 接点 9"/>
          <p:cNvSpPr/>
          <p:nvPr userDrawn="1"/>
        </p:nvSpPr>
        <p:spPr bwMode="gray">
          <a:xfrm>
            <a:off x="-657727" y="4275222"/>
            <a:ext cx="457200" cy="457200"/>
          </a:xfrm>
          <a:prstGeom prst="flowChartConnector">
            <a:avLst/>
          </a:prstGeom>
          <a:solidFill>
            <a:srgbClr val="00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34" name="流程图: 接点 9"/>
          <p:cNvSpPr/>
          <p:nvPr userDrawn="1"/>
        </p:nvSpPr>
        <p:spPr bwMode="gray">
          <a:xfrm>
            <a:off x="-657727" y="4888833"/>
            <a:ext cx="457200" cy="457200"/>
          </a:xfrm>
          <a:prstGeom prst="flowChartConnector">
            <a:avLst/>
          </a:prstGeom>
          <a:solidFill>
            <a:schemeClr val="accent2">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5" name="Text Placeholder 19"/>
          <p:cNvSpPr>
            <a:spLocks noGrp="1"/>
          </p:cNvSpPr>
          <p:nvPr>
            <p:ph type="body" sz="quarter" idx="10" hasCustomPrompt="1"/>
          </p:nvPr>
        </p:nvSpPr>
        <p:spPr>
          <a:xfrm>
            <a:off x="318550" y="333458"/>
            <a:ext cx="6299200" cy="458508"/>
          </a:xfrm>
          <a:prstGeom prst="rect">
            <a:avLst/>
          </a:prstGeom>
        </p:spPr>
        <p:txBody>
          <a:bodyPr/>
          <a:lstStyle>
            <a:lvl1pPr>
              <a:defRPr sz="2000" b="1">
                <a:solidFill>
                  <a:schemeClr val="tx1"/>
                </a:solidFill>
                <a:latin typeface="微软雅黑" panose="020B0503020204020204" pitchFamily="34" charset="-122"/>
                <a:ea typeface="微软雅黑" panose="020B0503020204020204" pitchFamily="34" charset="-122"/>
              </a:defRPr>
            </a:lvl1pPr>
            <a:lvl2pPr>
              <a:defRPr sz="2000" b="1">
                <a:solidFill>
                  <a:schemeClr val="bg1"/>
                </a:solidFill>
                <a:latin typeface="微软雅黑" panose="020B0503020204020204" pitchFamily="34" charset="-122"/>
                <a:ea typeface="微软雅黑" panose="020B0503020204020204" pitchFamily="34" charset="-122"/>
              </a:defRPr>
            </a:lvl2pPr>
            <a:lvl3pPr>
              <a:defRPr sz="2000" b="1">
                <a:solidFill>
                  <a:schemeClr val="bg1"/>
                </a:solidFill>
                <a:latin typeface="微软雅黑" panose="020B0503020204020204" pitchFamily="34" charset="-122"/>
                <a:ea typeface="微软雅黑" panose="020B0503020204020204" pitchFamily="34" charset="-122"/>
              </a:defRPr>
            </a:lvl3pPr>
            <a:lvl4pPr>
              <a:defRPr sz="2000" b="1">
                <a:solidFill>
                  <a:schemeClr val="bg1"/>
                </a:solidFill>
                <a:latin typeface="微软雅黑" panose="020B0503020204020204" pitchFamily="34" charset="-122"/>
                <a:ea typeface="微软雅黑" panose="020B0503020204020204" pitchFamily="34" charset="-122"/>
              </a:defRPr>
            </a:lvl4pPr>
            <a:lvl5pPr>
              <a:defRPr sz="20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  插入标题</a:t>
            </a:r>
            <a:endParaRPr lang="en-US" dirty="0"/>
          </a:p>
        </p:txBody>
      </p:sp>
    </p:spTree>
    <p:extLst>
      <p:ext uri="{BB962C8B-B14F-4D97-AF65-F5344CB8AC3E}">
        <p14:creationId xmlns:p14="http://schemas.microsoft.com/office/powerpoint/2010/main" val="1607852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_2">
    <p:spTree>
      <p:nvGrpSpPr>
        <p:cNvPr id="1" name=""/>
        <p:cNvGrpSpPr/>
        <p:nvPr/>
      </p:nvGrpSpPr>
      <p:grpSpPr>
        <a:xfrm>
          <a:off x="0" y="0"/>
          <a:ext cx="0" cy="0"/>
          <a:chOff x="0" y="0"/>
          <a:chExt cx="0" cy="0"/>
        </a:xfrm>
      </p:grpSpPr>
      <p:sp>
        <p:nvSpPr>
          <p:cNvPr id="7" name="流程图: 接点 1"/>
          <p:cNvSpPr/>
          <p:nvPr userDrawn="1"/>
        </p:nvSpPr>
        <p:spPr bwMode="gray">
          <a:xfrm>
            <a:off x="-657726" y="0"/>
            <a:ext cx="457200" cy="457200"/>
          </a:xfrm>
          <a:prstGeom prst="flowChartConnector">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9" name="流程图: 接点 4"/>
          <p:cNvSpPr/>
          <p:nvPr userDrawn="1"/>
        </p:nvSpPr>
        <p:spPr bwMode="gray">
          <a:xfrm>
            <a:off x="-657726" y="609600"/>
            <a:ext cx="457200" cy="457200"/>
          </a:xfrm>
          <a:prstGeom prst="flowChartConnector">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0" name="流程图: 接点 5"/>
          <p:cNvSpPr/>
          <p:nvPr userDrawn="1"/>
        </p:nvSpPr>
        <p:spPr bwMode="gray">
          <a:xfrm>
            <a:off x="-653715" y="1219200"/>
            <a:ext cx="457200" cy="457200"/>
          </a:xfrm>
          <a:prstGeom prst="flowChartConnector">
            <a:avLst/>
          </a:prstGeom>
          <a:solidFill>
            <a:srgbClr val="00B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1" name="流程图: 接点 6"/>
          <p:cNvSpPr/>
          <p:nvPr userDrawn="1"/>
        </p:nvSpPr>
        <p:spPr bwMode="gray">
          <a:xfrm>
            <a:off x="-657726" y="1828800"/>
            <a:ext cx="457200" cy="457200"/>
          </a:xfrm>
          <a:prstGeom prst="flowChartConnector">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2" name="流程图: 接点 7"/>
          <p:cNvSpPr/>
          <p:nvPr userDrawn="1"/>
        </p:nvSpPr>
        <p:spPr bwMode="gray">
          <a:xfrm>
            <a:off x="-657726" y="2438400"/>
            <a:ext cx="457200" cy="457200"/>
          </a:xfrm>
          <a:prstGeom prst="flowChartConnector">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3" name="流程图: 接点 8"/>
          <p:cNvSpPr/>
          <p:nvPr userDrawn="1"/>
        </p:nvSpPr>
        <p:spPr bwMode="gray">
          <a:xfrm>
            <a:off x="-657726" y="3048000"/>
            <a:ext cx="457200" cy="457200"/>
          </a:xfrm>
          <a:prstGeom prst="flowChartConnector">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4" name="流程图: 接点 9"/>
          <p:cNvSpPr/>
          <p:nvPr userDrawn="1"/>
        </p:nvSpPr>
        <p:spPr bwMode="gray">
          <a:xfrm>
            <a:off x="-657726" y="3661611"/>
            <a:ext cx="457200" cy="457200"/>
          </a:xfrm>
          <a:prstGeom prst="flowChartConnector">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33" name="流程图: 接点 9"/>
          <p:cNvSpPr/>
          <p:nvPr userDrawn="1"/>
        </p:nvSpPr>
        <p:spPr bwMode="gray">
          <a:xfrm>
            <a:off x="-657727" y="4275222"/>
            <a:ext cx="457200" cy="457200"/>
          </a:xfrm>
          <a:prstGeom prst="flowChartConnector">
            <a:avLst/>
          </a:prstGeom>
          <a:solidFill>
            <a:srgbClr val="00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34" name="流程图: 接点 9"/>
          <p:cNvSpPr/>
          <p:nvPr userDrawn="1"/>
        </p:nvSpPr>
        <p:spPr bwMode="gray">
          <a:xfrm>
            <a:off x="-657727" y="4888833"/>
            <a:ext cx="457200" cy="457200"/>
          </a:xfrm>
          <a:prstGeom prst="flowChartConnector">
            <a:avLst/>
          </a:prstGeom>
          <a:solidFill>
            <a:schemeClr val="accent2">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20" name="Text Placeholder 19"/>
          <p:cNvSpPr>
            <a:spLocks noGrp="1"/>
          </p:cNvSpPr>
          <p:nvPr>
            <p:ph type="body" sz="quarter" idx="10" hasCustomPrompt="1"/>
          </p:nvPr>
        </p:nvSpPr>
        <p:spPr>
          <a:xfrm>
            <a:off x="421292" y="438815"/>
            <a:ext cx="6299200" cy="458508"/>
          </a:xfrm>
          <a:prstGeom prst="rect">
            <a:avLst/>
          </a:prstGeom>
        </p:spPr>
        <p:txBody>
          <a:bodyPr/>
          <a:lstStyle>
            <a:lvl1pPr>
              <a:defRPr sz="2000" b="1">
                <a:solidFill>
                  <a:schemeClr val="tx1"/>
                </a:solidFill>
                <a:latin typeface="微软雅黑" panose="020B0503020204020204" pitchFamily="34" charset="-122"/>
                <a:ea typeface="微软雅黑" panose="020B0503020204020204" pitchFamily="34" charset="-122"/>
              </a:defRPr>
            </a:lvl1pPr>
            <a:lvl2pPr>
              <a:defRPr sz="2000" b="1">
                <a:solidFill>
                  <a:schemeClr val="bg1"/>
                </a:solidFill>
                <a:latin typeface="微软雅黑" panose="020B0503020204020204" pitchFamily="34" charset="-122"/>
                <a:ea typeface="微软雅黑" panose="020B0503020204020204" pitchFamily="34" charset="-122"/>
              </a:defRPr>
            </a:lvl2pPr>
            <a:lvl3pPr>
              <a:defRPr sz="2000" b="1">
                <a:solidFill>
                  <a:schemeClr val="bg1"/>
                </a:solidFill>
                <a:latin typeface="微软雅黑" panose="020B0503020204020204" pitchFamily="34" charset="-122"/>
                <a:ea typeface="微软雅黑" panose="020B0503020204020204" pitchFamily="34" charset="-122"/>
              </a:defRPr>
            </a:lvl3pPr>
            <a:lvl4pPr>
              <a:defRPr sz="2000" b="1">
                <a:solidFill>
                  <a:schemeClr val="bg1"/>
                </a:solidFill>
                <a:latin typeface="微软雅黑" panose="020B0503020204020204" pitchFamily="34" charset="-122"/>
                <a:ea typeface="微软雅黑" panose="020B0503020204020204" pitchFamily="34" charset="-122"/>
              </a:defRPr>
            </a:lvl4pPr>
            <a:lvl5pPr>
              <a:defRPr sz="20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  插入标题</a:t>
            </a:r>
            <a:endParaRPr lang="en-US" dirty="0"/>
          </a:p>
        </p:txBody>
      </p:sp>
      <p:cxnSp>
        <p:nvCxnSpPr>
          <p:cNvPr id="16" name="直接连接符 169">
            <a:extLst>
              <a:ext uri="{FF2B5EF4-FFF2-40B4-BE49-F238E27FC236}">
                <a16:creationId xmlns:a16="http://schemas.microsoft.com/office/drawing/2014/main" id="{C6DCCCAB-9457-A34E-930B-37AC66E0370D}"/>
              </a:ext>
            </a:extLst>
          </p:cNvPr>
          <p:cNvCxnSpPr/>
          <p:nvPr userDrawn="1"/>
        </p:nvCxnSpPr>
        <p:spPr>
          <a:xfrm>
            <a:off x="0" y="894609"/>
            <a:ext cx="6618514" cy="0"/>
          </a:xfrm>
          <a:prstGeom prst="line">
            <a:avLst/>
          </a:prstGeom>
          <a:ln>
            <a:gradFill>
              <a:gsLst>
                <a:gs pos="100000">
                  <a:schemeClr val="bg1"/>
                </a:gs>
                <a:gs pos="32000">
                  <a:srgbClr val="B9FFC5"/>
                </a:gs>
                <a:gs pos="0">
                  <a:srgbClr val="48FF67"/>
                </a:gs>
              </a:gsLst>
              <a:lin ang="0" scaled="0"/>
            </a:gradFill>
          </a:ln>
          <a:effectLst>
            <a:outerShdw blurRad="40000" dist="20000" dir="5400000" rotWithShape="0">
              <a:schemeClr val="bg1">
                <a:lumMod val="75000"/>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4098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_2">
    <p:spTree>
      <p:nvGrpSpPr>
        <p:cNvPr id="1" name=""/>
        <p:cNvGrpSpPr/>
        <p:nvPr/>
      </p:nvGrpSpPr>
      <p:grpSpPr>
        <a:xfrm>
          <a:off x="0" y="0"/>
          <a:ext cx="0" cy="0"/>
          <a:chOff x="0" y="0"/>
          <a:chExt cx="0" cy="0"/>
        </a:xfrm>
      </p:grpSpPr>
      <p:sp>
        <p:nvSpPr>
          <p:cNvPr id="7" name="流程图: 接点 1"/>
          <p:cNvSpPr/>
          <p:nvPr userDrawn="1"/>
        </p:nvSpPr>
        <p:spPr bwMode="gray">
          <a:xfrm>
            <a:off x="-657726" y="0"/>
            <a:ext cx="457200" cy="457200"/>
          </a:xfrm>
          <a:prstGeom prst="flowChartConnector">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9" name="流程图: 接点 4"/>
          <p:cNvSpPr/>
          <p:nvPr userDrawn="1"/>
        </p:nvSpPr>
        <p:spPr bwMode="gray">
          <a:xfrm>
            <a:off x="-657726" y="609600"/>
            <a:ext cx="457200" cy="457200"/>
          </a:xfrm>
          <a:prstGeom prst="flowChartConnector">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0" name="流程图: 接点 5"/>
          <p:cNvSpPr/>
          <p:nvPr userDrawn="1"/>
        </p:nvSpPr>
        <p:spPr bwMode="gray">
          <a:xfrm>
            <a:off x="-653715" y="1219200"/>
            <a:ext cx="457200" cy="457200"/>
          </a:xfrm>
          <a:prstGeom prst="flowChartConnector">
            <a:avLst/>
          </a:prstGeom>
          <a:solidFill>
            <a:srgbClr val="00B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1" name="流程图: 接点 6"/>
          <p:cNvSpPr/>
          <p:nvPr userDrawn="1"/>
        </p:nvSpPr>
        <p:spPr bwMode="gray">
          <a:xfrm>
            <a:off x="-657726" y="1828800"/>
            <a:ext cx="457200" cy="457200"/>
          </a:xfrm>
          <a:prstGeom prst="flowChartConnector">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2" name="流程图: 接点 7"/>
          <p:cNvSpPr/>
          <p:nvPr userDrawn="1"/>
        </p:nvSpPr>
        <p:spPr bwMode="gray">
          <a:xfrm>
            <a:off x="-657726" y="2438400"/>
            <a:ext cx="457200" cy="457200"/>
          </a:xfrm>
          <a:prstGeom prst="flowChartConnector">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3" name="流程图: 接点 8"/>
          <p:cNvSpPr/>
          <p:nvPr userDrawn="1"/>
        </p:nvSpPr>
        <p:spPr bwMode="gray">
          <a:xfrm>
            <a:off x="-657726" y="3048000"/>
            <a:ext cx="457200" cy="457200"/>
          </a:xfrm>
          <a:prstGeom prst="flowChartConnector">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4" name="流程图: 接点 9"/>
          <p:cNvSpPr/>
          <p:nvPr userDrawn="1"/>
        </p:nvSpPr>
        <p:spPr bwMode="gray">
          <a:xfrm>
            <a:off x="-657726" y="3661611"/>
            <a:ext cx="457200" cy="457200"/>
          </a:xfrm>
          <a:prstGeom prst="flowChartConnector">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33" name="流程图: 接点 9"/>
          <p:cNvSpPr/>
          <p:nvPr userDrawn="1"/>
        </p:nvSpPr>
        <p:spPr bwMode="gray">
          <a:xfrm>
            <a:off x="-657727" y="4275222"/>
            <a:ext cx="457200" cy="457200"/>
          </a:xfrm>
          <a:prstGeom prst="flowChartConnector">
            <a:avLst/>
          </a:prstGeom>
          <a:solidFill>
            <a:srgbClr val="00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34" name="流程图: 接点 9"/>
          <p:cNvSpPr/>
          <p:nvPr userDrawn="1"/>
        </p:nvSpPr>
        <p:spPr bwMode="gray">
          <a:xfrm>
            <a:off x="-657727" y="4888833"/>
            <a:ext cx="457200" cy="457200"/>
          </a:xfrm>
          <a:prstGeom prst="flowChartConnector">
            <a:avLst/>
          </a:prstGeom>
          <a:solidFill>
            <a:schemeClr val="accent2">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cxnSp>
        <p:nvCxnSpPr>
          <p:cNvPr id="15" name="直接连接符 169">
            <a:extLst>
              <a:ext uri="{FF2B5EF4-FFF2-40B4-BE49-F238E27FC236}">
                <a16:creationId xmlns:a16="http://schemas.microsoft.com/office/drawing/2014/main" id="{36C029A5-CABF-6341-8553-81029F6C343B}"/>
              </a:ext>
            </a:extLst>
          </p:cNvPr>
          <p:cNvCxnSpPr/>
          <p:nvPr userDrawn="1"/>
        </p:nvCxnSpPr>
        <p:spPr>
          <a:xfrm>
            <a:off x="0" y="907597"/>
            <a:ext cx="6618514" cy="0"/>
          </a:xfrm>
          <a:prstGeom prst="line">
            <a:avLst/>
          </a:prstGeom>
          <a:ln>
            <a:gradFill>
              <a:gsLst>
                <a:gs pos="0">
                  <a:srgbClr val="DEEBF7"/>
                </a:gs>
                <a:gs pos="35000">
                  <a:srgbClr val="8AA3CA"/>
                </a:gs>
                <a:gs pos="100000">
                  <a:srgbClr val="365A9C">
                    <a:alpha val="6000"/>
                  </a:srgbClr>
                </a:gs>
              </a:gsLst>
              <a:lin ang="0" scaled="0"/>
            </a:gradFill>
          </a:ln>
          <a:effectLst>
            <a:outerShdw blurRad="40000" dist="20000" dir="5400000" rotWithShape="0">
              <a:schemeClr val="bg1">
                <a:lumMod val="75000"/>
                <a:alpha val="38000"/>
              </a:schemeClr>
            </a:outerShdw>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0" hasCustomPrompt="1"/>
          </p:nvPr>
        </p:nvSpPr>
        <p:spPr>
          <a:xfrm>
            <a:off x="421292" y="438815"/>
            <a:ext cx="6299200" cy="458508"/>
          </a:xfrm>
          <a:prstGeom prst="rect">
            <a:avLst/>
          </a:prstGeom>
        </p:spPr>
        <p:txBody>
          <a:bodyPr/>
          <a:lstStyle>
            <a:lvl1pPr>
              <a:defRPr sz="2000" b="1">
                <a:solidFill>
                  <a:schemeClr val="tx1"/>
                </a:solidFill>
                <a:latin typeface="微软雅黑" panose="020B0503020204020204" pitchFamily="34" charset="-122"/>
                <a:ea typeface="微软雅黑" panose="020B0503020204020204" pitchFamily="34" charset="-122"/>
              </a:defRPr>
            </a:lvl1pPr>
            <a:lvl2pPr>
              <a:defRPr sz="2000" b="1">
                <a:solidFill>
                  <a:schemeClr val="bg1"/>
                </a:solidFill>
                <a:latin typeface="微软雅黑" panose="020B0503020204020204" pitchFamily="34" charset="-122"/>
                <a:ea typeface="微软雅黑" panose="020B0503020204020204" pitchFamily="34" charset="-122"/>
              </a:defRPr>
            </a:lvl2pPr>
            <a:lvl3pPr>
              <a:defRPr sz="2000" b="1">
                <a:solidFill>
                  <a:schemeClr val="bg1"/>
                </a:solidFill>
                <a:latin typeface="微软雅黑" panose="020B0503020204020204" pitchFamily="34" charset="-122"/>
                <a:ea typeface="微软雅黑" panose="020B0503020204020204" pitchFamily="34" charset="-122"/>
              </a:defRPr>
            </a:lvl3pPr>
            <a:lvl4pPr>
              <a:defRPr sz="2000" b="1">
                <a:solidFill>
                  <a:schemeClr val="bg1"/>
                </a:solidFill>
                <a:latin typeface="微软雅黑" panose="020B0503020204020204" pitchFamily="34" charset="-122"/>
                <a:ea typeface="微软雅黑" panose="020B0503020204020204" pitchFamily="34" charset="-122"/>
              </a:defRPr>
            </a:lvl4pPr>
            <a:lvl5pPr>
              <a:defRPr sz="20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  插入标题</a:t>
            </a:r>
            <a:endParaRPr lang="en-US" dirty="0"/>
          </a:p>
        </p:txBody>
      </p:sp>
    </p:spTree>
    <p:extLst>
      <p:ext uri="{BB962C8B-B14F-4D97-AF65-F5344CB8AC3E}">
        <p14:creationId xmlns:p14="http://schemas.microsoft.com/office/powerpoint/2010/main" val="2337586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_1">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19" name="Text Placeholder 2"/>
          <p:cNvSpPr>
            <a:spLocks noGrp="1"/>
          </p:cNvSpPr>
          <p:nvPr>
            <p:ph type="body" idx="1"/>
          </p:nvPr>
        </p:nvSpPr>
        <p:spPr bwMode="gray">
          <a:xfrm>
            <a:off x="469900" y="3429000"/>
            <a:ext cx="10418233" cy="1566532"/>
          </a:xfrm>
          <a:prstGeom prst="rect">
            <a:avLst/>
          </a:prstGeo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dirty="0"/>
              <a:t>Click to edit Master text styles</a:t>
            </a:r>
          </a:p>
        </p:txBody>
      </p:sp>
      <p:sp>
        <p:nvSpPr>
          <p:cNvPr id="7" name="Text Placeholder 4"/>
          <p:cNvSpPr>
            <a:spLocks noGrp="1"/>
          </p:cNvSpPr>
          <p:nvPr>
            <p:ph type="body" sz="quarter" idx="10" hasCustomPrompt="1"/>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noProof="0" dirty="0"/>
              <a:t>Deloitte Intelligent DOU | </a:t>
            </a:r>
            <a:r>
              <a:rPr lang="zh-CN" altLang="en-US" noProof="0" dirty="0"/>
              <a:t>德勤财报智评 </a:t>
            </a:r>
          </a:p>
        </p:txBody>
      </p:sp>
    </p:spTree>
    <p:extLst>
      <p:ext uri="{BB962C8B-B14F-4D97-AF65-F5344CB8AC3E}">
        <p14:creationId xmlns:p14="http://schemas.microsoft.com/office/powerpoint/2010/main" val="136087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_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a:prstGeom prst="rect">
            <a:avLst/>
          </a:prstGeo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69899" y="3423545"/>
            <a:ext cx="10418235" cy="1566532"/>
          </a:xfrm>
          <a:prstGeom prst="rect">
            <a:avLst/>
          </a:prstGeo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dirty="0"/>
              <a:t>Click to edit Master text styles</a:t>
            </a:r>
          </a:p>
        </p:txBody>
      </p:sp>
      <p:sp>
        <p:nvSpPr>
          <p:cNvPr id="7" name="流程图: 接点 1"/>
          <p:cNvSpPr/>
          <p:nvPr userDrawn="1"/>
        </p:nvSpPr>
        <p:spPr bwMode="gray">
          <a:xfrm>
            <a:off x="-657726" y="0"/>
            <a:ext cx="457200" cy="457200"/>
          </a:xfrm>
          <a:prstGeom prst="flowChartConnector">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8" name="流程图: 接点 4"/>
          <p:cNvSpPr/>
          <p:nvPr userDrawn="1"/>
        </p:nvSpPr>
        <p:spPr bwMode="gray">
          <a:xfrm>
            <a:off x="-657726" y="609600"/>
            <a:ext cx="457200" cy="457200"/>
          </a:xfrm>
          <a:prstGeom prst="flowChartConnector">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9" name="流程图: 接点 5"/>
          <p:cNvSpPr/>
          <p:nvPr userDrawn="1"/>
        </p:nvSpPr>
        <p:spPr bwMode="gray">
          <a:xfrm>
            <a:off x="-653715" y="1219200"/>
            <a:ext cx="457200" cy="457200"/>
          </a:xfrm>
          <a:prstGeom prst="flowChartConnector">
            <a:avLst/>
          </a:prstGeom>
          <a:solidFill>
            <a:srgbClr val="00B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0" name="流程图: 接点 6"/>
          <p:cNvSpPr/>
          <p:nvPr userDrawn="1"/>
        </p:nvSpPr>
        <p:spPr bwMode="gray">
          <a:xfrm>
            <a:off x="-657726" y="1828800"/>
            <a:ext cx="457200" cy="457200"/>
          </a:xfrm>
          <a:prstGeom prst="flowChartConnector">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1" name="流程图: 接点 7"/>
          <p:cNvSpPr/>
          <p:nvPr userDrawn="1"/>
        </p:nvSpPr>
        <p:spPr bwMode="gray">
          <a:xfrm>
            <a:off x="-657726" y="2438400"/>
            <a:ext cx="457200" cy="457200"/>
          </a:xfrm>
          <a:prstGeom prst="flowChartConnector">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5" name="流程图: 接点 8"/>
          <p:cNvSpPr/>
          <p:nvPr userDrawn="1"/>
        </p:nvSpPr>
        <p:spPr bwMode="gray">
          <a:xfrm>
            <a:off x="-657726" y="3048000"/>
            <a:ext cx="457200" cy="457200"/>
          </a:xfrm>
          <a:prstGeom prst="flowChartConnector">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6" name="流程图: 接点 9"/>
          <p:cNvSpPr/>
          <p:nvPr userDrawn="1"/>
        </p:nvSpPr>
        <p:spPr bwMode="gray">
          <a:xfrm>
            <a:off x="-657726" y="3661611"/>
            <a:ext cx="457200" cy="457200"/>
          </a:xfrm>
          <a:prstGeom prst="flowChartConnector">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7" name="流程图: 接点 9"/>
          <p:cNvSpPr/>
          <p:nvPr userDrawn="1"/>
        </p:nvSpPr>
        <p:spPr bwMode="gray">
          <a:xfrm>
            <a:off x="-657727" y="4275222"/>
            <a:ext cx="457200" cy="457200"/>
          </a:xfrm>
          <a:prstGeom prst="flowChartConnector">
            <a:avLst/>
          </a:prstGeom>
          <a:solidFill>
            <a:srgbClr val="00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8" name="流程图: 接点 9"/>
          <p:cNvSpPr/>
          <p:nvPr userDrawn="1"/>
        </p:nvSpPr>
        <p:spPr bwMode="gray">
          <a:xfrm>
            <a:off x="-657727" y="4888833"/>
            <a:ext cx="457200" cy="457200"/>
          </a:xfrm>
          <a:prstGeom prst="flowChartConnector">
            <a:avLst/>
          </a:prstGeom>
          <a:solidFill>
            <a:schemeClr val="accent2">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9" name="Text Placeholder 4"/>
          <p:cNvSpPr>
            <a:spLocks noGrp="1"/>
          </p:cNvSpPr>
          <p:nvPr>
            <p:ph type="body" sz="quarter" idx="10" hasCustomPrompt="1"/>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noProof="0" dirty="0"/>
              <a:t>Deloitte Intelligent DOU | </a:t>
            </a:r>
            <a:r>
              <a:rPr lang="zh-CN" altLang="en-US" noProof="0" dirty="0"/>
              <a:t>德勤财报智评 </a:t>
            </a:r>
          </a:p>
        </p:txBody>
      </p:sp>
    </p:spTree>
    <p:extLst>
      <p:ext uri="{BB962C8B-B14F-4D97-AF65-F5344CB8AC3E}">
        <p14:creationId xmlns:p14="http://schemas.microsoft.com/office/powerpoint/2010/main" val="1919095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991601" y="1"/>
            <a:ext cx="3200400" cy="68580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18746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6683-9FA2-4DB0-B050-60FC720989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E0315C-1EF0-4C8E-A8EF-EBB7DE6ED7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453A78-7720-4EF5-A7A8-4FFA7AD11AFE}"/>
              </a:ext>
            </a:extLst>
          </p:cNvPr>
          <p:cNvSpPr>
            <a:spLocks noGrp="1"/>
          </p:cNvSpPr>
          <p:nvPr>
            <p:ph type="dt" sz="half" idx="10"/>
          </p:nvPr>
        </p:nvSpPr>
        <p:spPr/>
        <p:txBody>
          <a:bodyPr/>
          <a:lstStyle/>
          <a:p>
            <a:fld id="{4D8B5216-C5EC-465B-9F5E-35941EF48620}" type="datetimeFigureOut">
              <a:rPr lang="en-US" smtClean="0"/>
              <a:t>2/9/2023</a:t>
            </a:fld>
            <a:endParaRPr lang="en-US"/>
          </a:p>
        </p:txBody>
      </p:sp>
      <p:sp>
        <p:nvSpPr>
          <p:cNvPr id="5" name="Footer Placeholder 4">
            <a:extLst>
              <a:ext uri="{FF2B5EF4-FFF2-40B4-BE49-F238E27FC236}">
                <a16:creationId xmlns:a16="http://schemas.microsoft.com/office/drawing/2014/main" id="{38BB7242-04B8-41EB-A416-71F399190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742C0-3E0D-41D7-8B57-904BFCBA68A1}"/>
              </a:ext>
            </a:extLst>
          </p:cNvPr>
          <p:cNvSpPr>
            <a:spLocks noGrp="1"/>
          </p:cNvSpPr>
          <p:nvPr>
            <p:ph type="sldNum" sz="quarter" idx="12"/>
          </p:nvPr>
        </p:nvSpPr>
        <p:spPr/>
        <p:txBody>
          <a:bodyPr/>
          <a:lstStyle/>
          <a:p>
            <a:fld id="{15C9907A-9E03-4E25-A77D-8F7F3665EEBE}" type="slidenum">
              <a:rPr lang="en-US" smtClean="0"/>
              <a:t>‹#›</a:t>
            </a:fld>
            <a:endParaRPr lang="en-US"/>
          </a:p>
        </p:txBody>
      </p:sp>
    </p:spTree>
    <p:extLst>
      <p:ext uri="{BB962C8B-B14F-4D97-AF65-F5344CB8AC3E}">
        <p14:creationId xmlns:p14="http://schemas.microsoft.com/office/powerpoint/2010/main" val="3121600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3200400" cy="68580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3096489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1" y="1"/>
            <a:ext cx="6096001" cy="68580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3789337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7" name="流程图: 接点 1"/>
          <p:cNvSpPr/>
          <p:nvPr userDrawn="1"/>
        </p:nvSpPr>
        <p:spPr bwMode="gray">
          <a:xfrm>
            <a:off x="-657726" y="0"/>
            <a:ext cx="457200" cy="457200"/>
          </a:xfrm>
          <a:prstGeom prst="flowChartConnector">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9" name="流程图: 接点 4"/>
          <p:cNvSpPr/>
          <p:nvPr userDrawn="1"/>
        </p:nvSpPr>
        <p:spPr bwMode="gray">
          <a:xfrm>
            <a:off x="-657726" y="609600"/>
            <a:ext cx="457200" cy="457200"/>
          </a:xfrm>
          <a:prstGeom prst="flowChartConnector">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0" name="流程图: 接点 5"/>
          <p:cNvSpPr/>
          <p:nvPr userDrawn="1"/>
        </p:nvSpPr>
        <p:spPr bwMode="gray">
          <a:xfrm>
            <a:off x="-653715" y="1219200"/>
            <a:ext cx="457200" cy="457200"/>
          </a:xfrm>
          <a:prstGeom prst="flowChartConnector">
            <a:avLst/>
          </a:prstGeom>
          <a:solidFill>
            <a:srgbClr val="00B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1" name="流程图: 接点 6"/>
          <p:cNvSpPr/>
          <p:nvPr userDrawn="1"/>
        </p:nvSpPr>
        <p:spPr bwMode="gray">
          <a:xfrm>
            <a:off x="-657726" y="1828800"/>
            <a:ext cx="457200" cy="457200"/>
          </a:xfrm>
          <a:prstGeom prst="flowChartConnector">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2" name="流程图: 接点 7"/>
          <p:cNvSpPr/>
          <p:nvPr userDrawn="1"/>
        </p:nvSpPr>
        <p:spPr bwMode="gray">
          <a:xfrm>
            <a:off x="-657726" y="2438400"/>
            <a:ext cx="457200" cy="457200"/>
          </a:xfrm>
          <a:prstGeom prst="flowChartConnector">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3" name="流程图: 接点 8"/>
          <p:cNvSpPr/>
          <p:nvPr userDrawn="1"/>
        </p:nvSpPr>
        <p:spPr bwMode="gray">
          <a:xfrm>
            <a:off x="-657726" y="3048000"/>
            <a:ext cx="457200" cy="457200"/>
          </a:xfrm>
          <a:prstGeom prst="flowChartConnector">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4" name="流程图: 接点 9"/>
          <p:cNvSpPr/>
          <p:nvPr userDrawn="1"/>
        </p:nvSpPr>
        <p:spPr bwMode="gray">
          <a:xfrm>
            <a:off x="-657726" y="3661611"/>
            <a:ext cx="457200" cy="457200"/>
          </a:xfrm>
          <a:prstGeom prst="flowChartConnector">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5" name="文本占位符 1"/>
          <p:cNvSpPr txBox="1">
            <a:spLocks/>
          </p:cNvSpPr>
          <p:nvPr userDrawn="1"/>
        </p:nvSpPr>
        <p:spPr>
          <a:xfrm>
            <a:off x="428414" y="3119121"/>
            <a:ext cx="6396702" cy="3180082"/>
          </a:xfrm>
          <a:prstGeom prst="rect">
            <a:avLst/>
          </a:prstGeom>
        </p:spPr>
        <p:txBody>
          <a:bodyPr vert="horz" lIns="0" tIns="0" rIns="0" bIns="0" rtlCol="0" anchor="b" anchorCtr="0">
            <a:noAutofit/>
          </a:bodyPr>
          <a:lstStyle>
            <a:lvl1pPr marL="0" indent="0" algn="l" defTabSz="1219170" rtl="0" eaLnBrk="1" latinLnBrk="0" hangingPunct="1">
              <a:lnSpc>
                <a:spcPct val="100000"/>
              </a:lnSpc>
              <a:spcBef>
                <a:spcPts val="0"/>
              </a:spcBef>
              <a:spcAft>
                <a:spcPts val="800"/>
              </a:spcAft>
              <a:buSzPct val="100000"/>
              <a:buFont typeface="Arial" panose="020B0604020202020204" pitchFamily="34" charset="0"/>
              <a:buNone/>
              <a:defRPr sz="9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zh-CN" altLang="en-US" sz="800" dirty="0">
                <a:solidFill>
                  <a:prstClr val="black"/>
                </a:solidFill>
                <a:latin typeface="华文细黑" panose="02010600040101010101" pitchFamily="2" charset="-122"/>
                <a:ea typeface="华文细黑" panose="02010600040101010101" pitchFamily="2" charset="-122"/>
              </a:rPr>
              <a:t>关于德勤全球</a:t>
            </a:r>
            <a:br>
              <a:rPr lang="en-US" sz="800" dirty="0">
                <a:solidFill>
                  <a:prstClr val="black"/>
                </a:solidFill>
                <a:latin typeface="华文细黑" panose="02010600040101010101" pitchFamily="2" charset="-122"/>
                <a:ea typeface="华文细黑" panose="02010600040101010101" pitchFamily="2" charset="-122"/>
              </a:rPr>
            </a:br>
            <a:r>
              <a:rPr lang="en-US" sz="800" dirty="0">
                <a:solidFill>
                  <a:prstClr val="black"/>
                </a:solidFill>
                <a:latin typeface="华文细黑" panose="02010600040101010101" pitchFamily="2" charset="-122"/>
                <a:ea typeface="华文细黑" panose="02010600040101010101" pitchFamily="2" charset="-122"/>
              </a:rPr>
              <a:t>Deloitte </a:t>
            </a:r>
            <a:r>
              <a:rPr lang="zh-CN" altLang="en-US" sz="800" dirty="0">
                <a:solidFill>
                  <a:prstClr val="black"/>
                </a:solidFill>
                <a:latin typeface="华文细黑" panose="02010600040101010101" pitchFamily="2" charset="-122"/>
                <a:ea typeface="华文细黑" panose="02010600040101010101" pitchFamily="2" charset="-122"/>
              </a:rPr>
              <a:t>（</a:t>
            </a:r>
            <a:r>
              <a:rPr lang="en-US" sz="800" dirty="0">
                <a:solidFill>
                  <a:prstClr val="black"/>
                </a:solidFill>
                <a:latin typeface="华文细黑" panose="02010600040101010101" pitchFamily="2" charset="-122"/>
                <a:ea typeface="华文细黑" panose="02010600040101010101" pitchFamily="2" charset="-122"/>
              </a:rPr>
              <a:t>“</a:t>
            </a:r>
            <a:r>
              <a:rPr lang="zh-CN" altLang="en-US" sz="800" dirty="0">
                <a:solidFill>
                  <a:prstClr val="black"/>
                </a:solidFill>
                <a:latin typeface="华文细黑" panose="02010600040101010101" pitchFamily="2" charset="-122"/>
                <a:ea typeface="华文细黑" panose="02010600040101010101" pitchFamily="2" charset="-122"/>
              </a:rPr>
              <a:t>德勤</a:t>
            </a:r>
            <a:r>
              <a:rPr lang="en-US" sz="800" dirty="0">
                <a:solidFill>
                  <a:prstClr val="black"/>
                </a:solidFill>
                <a:latin typeface="华文细黑" panose="02010600040101010101" pitchFamily="2" charset="-122"/>
                <a:ea typeface="华文细黑" panose="02010600040101010101" pitchFamily="2" charset="-122"/>
              </a:rPr>
              <a:t>”</a:t>
            </a:r>
            <a:r>
              <a:rPr lang="zh-CN" altLang="en-US" sz="800" dirty="0">
                <a:solidFill>
                  <a:prstClr val="black"/>
                </a:solidFill>
                <a:latin typeface="华文细黑" panose="02010600040101010101" pitchFamily="2" charset="-122"/>
                <a:ea typeface="华文细黑" panose="02010600040101010101" pitchFamily="2" charset="-122"/>
              </a:rPr>
              <a:t>）泛指一家或多家德勤有限公司（即根据英国法律组成的私人担保有限公司，以下称</a:t>
            </a:r>
            <a:r>
              <a:rPr lang="en-US" sz="800" dirty="0">
                <a:solidFill>
                  <a:prstClr val="black"/>
                </a:solidFill>
                <a:latin typeface="华文细黑" panose="02010600040101010101" pitchFamily="2" charset="-122"/>
                <a:ea typeface="华文细黑" panose="02010600040101010101" pitchFamily="2" charset="-122"/>
              </a:rPr>
              <a:t>“</a:t>
            </a:r>
            <a:r>
              <a:rPr lang="zh-CN" altLang="en-US" sz="800" dirty="0">
                <a:solidFill>
                  <a:prstClr val="black"/>
                </a:solidFill>
                <a:latin typeface="华文细黑" panose="02010600040101010101" pitchFamily="2" charset="-122"/>
                <a:ea typeface="华文细黑" panose="02010600040101010101" pitchFamily="2" charset="-122"/>
              </a:rPr>
              <a:t>德勤有限公司</a:t>
            </a:r>
            <a:r>
              <a:rPr lang="en-US" sz="800" dirty="0">
                <a:solidFill>
                  <a:prstClr val="black"/>
                </a:solidFill>
                <a:latin typeface="华文细黑" panose="02010600040101010101" pitchFamily="2" charset="-122"/>
                <a:ea typeface="华文细黑" panose="02010600040101010101" pitchFamily="2" charset="-122"/>
              </a:rPr>
              <a:t>”</a:t>
            </a:r>
            <a:r>
              <a:rPr lang="zh-CN" altLang="en-US" sz="800" dirty="0">
                <a:solidFill>
                  <a:prstClr val="black"/>
                </a:solidFill>
                <a:latin typeface="华文细黑" panose="02010600040101010101" pitchFamily="2" charset="-122"/>
                <a:ea typeface="华文细黑" panose="02010600040101010101" pitchFamily="2" charset="-122"/>
              </a:rPr>
              <a:t>） ，以及其成员所网络和它们的关联机构。德勤有限公司与其每一家成员所均为具有独立法律地位的法律实体。德勤有限公司（又称</a:t>
            </a:r>
            <a:r>
              <a:rPr lang="en-US" sz="800" dirty="0">
                <a:solidFill>
                  <a:prstClr val="black"/>
                </a:solidFill>
                <a:latin typeface="华文细黑" panose="02010600040101010101" pitchFamily="2" charset="-122"/>
                <a:ea typeface="华文细黑" panose="02010600040101010101" pitchFamily="2" charset="-122"/>
              </a:rPr>
              <a:t>“</a:t>
            </a:r>
            <a:r>
              <a:rPr lang="zh-CN" altLang="en-US" sz="800" dirty="0">
                <a:solidFill>
                  <a:prstClr val="black"/>
                </a:solidFill>
                <a:latin typeface="华文细黑" panose="02010600040101010101" pitchFamily="2" charset="-122"/>
                <a:ea typeface="华文细黑" panose="02010600040101010101" pitchFamily="2" charset="-122"/>
              </a:rPr>
              <a:t>德勤全球</a:t>
            </a:r>
            <a:r>
              <a:rPr lang="en-US" sz="800" dirty="0">
                <a:solidFill>
                  <a:prstClr val="black"/>
                </a:solidFill>
                <a:latin typeface="华文细黑" panose="02010600040101010101" pitchFamily="2" charset="-122"/>
                <a:ea typeface="华文细黑" panose="02010600040101010101" pitchFamily="2" charset="-122"/>
              </a:rPr>
              <a:t>”</a:t>
            </a:r>
            <a:r>
              <a:rPr lang="zh-CN" altLang="en-US" sz="800" dirty="0">
                <a:solidFill>
                  <a:prstClr val="black"/>
                </a:solidFill>
                <a:latin typeface="华文细黑" panose="02010600040101010101" pitchFamily="2" charset="-122"/>
                <a:ea typeface="华文细黑" panose="02010600040101010101" pitchFamily="2" charset="-122"/>
              </a:rPr>
              <a:t>）并不向客户提供服务。请参阅 </a:t>
            </a:r>
            <a:r>
              <a:rPr lang="en-US" sz="800" dirty="0">
                <a:solidFill>
                  <a:prstClr val="black"/>
                </a:solidFill>
                <a:latin typeface="华文细黑" panose="02010600040101010101" pitchFamily="2" charset="-122"/>
                <a:ea typeface="华文细黑" panose="02010600040101010101" pitchFamily="2" charset="-122"/>
                <a:hlinkClick r:id="rId2"/>
              </a:rPr>
              <a:t>www.deloitte.com/cn/about</a:t>
            </a:r>
            <a:r>
              <a:rPr lang="en-US" sz="800" dirty="0">
                <a:solidFill>
                  <a:prstClr val="black"/>
                </a:solidFill>
                <a:latin typeface="华文细黑" panose="02010600040101010101" pitchFamily="2" charset="-122"/>
                <a:ea typeface="华文细黑" panose="02010600040101010101" pitchFamily="2" charset="-122"/>
              </a:rPr>
              <a:t> </a:t>
            </a:r>
            <a:r>
              <a:rPr lang="zh-CN" altLang="en-US" sz="800" dirty="0">
                <a:solidFill>
                  <a:prstClr val="black"/>
                </a:solidFill>
                <a:latin typeface="华文细黑" panose="02010600040101010101" pitchFamily="2" charset="-122"/>
                <a:ea typeface="华文细黑" panose="02010600040101010101" pitchFamily="2" charset="-122"/>
              </a:rPr>
              <a:t>中有关德勤有限公司及其成员所更为详细的描述。</a:t>
            </a:r>
            <a:endParaRPr lang="en-US" sz="800" dirty="0">
              <a:solidFill>
                <a:prstClr val="black"/>
              </a:solidFill>
              <a:latin typeface="华文细黑" panose="02010600040101010101" pitchFamily="2" charset="-122"/>
              <a:ea typeface="华文细黑" panose="02010600040101010101" pitchFamily="2" charset="-122"/>
            </a:endParaRPr>
          </a:p>
          <a:p>
            <a:r>
              <a:rPr lang="zh-CN" altLang="en-US" sz="800" dirty="0">
                <a:solidFill>
                  <a:prstClr val="black"/>
                </a:solidFill>
                <a:latin typeface="华文细黑" panose="02010600040101010101" pitchFamily="2" charset="-122"/>
                <a:ea typeface="华文细黑" panose="02010600040101010101" pitchFamily="2" charset="-122"/>
              </a:rPr>
              <a:t>德勤为各行各业的上市及非上市客户提供审计及鉴证服务、德勤管理咨询、财务咨询、风险咨询、税务及相关服务。德勤通过遍及全球逾</a:t>
            </a:r>
            <a:r>
              <a:rPr lang="en-US" sz="800" dirty="0">
                <a:solidFill>
                  <a:prstClr val="black"/>
                </a:solidFill>
                <a:latin typeface="华文细黑" panose="02010600040101010101" pitchFamily="2" charset="-122"/>
                <a:ea typeface="华文细黑" panose="02010600040101010101" pitchFamily="2" charset="-122"/>
              </a:rPr>
              <a:t>150</a:t>
            </a:r>
            <a:r>
              <a:rPr lang="zh-CN" altLang="en-US" sz="800" dirty="0">
                <a:solidFill>
                  <a:prstClr val="black"/>
                </a:solidFill>
                <a:latin typeface="华文细黑" panose="02010600040101010101" pitchFamily="2" charset="-122"/>
                <a:ea typeface="华文细黑" panose="02010600040101010101" pitchFamily="2" charset="-122"/>
              </a:rPr>
              <a:t>个国家的成员所网络为财富全球</a:t>
            </a:r>
            <a:r>
              <a:rPr lang="en-US" sz="800" dirty="0">
                <a:solidFill>
                  <a:prstClr val="black"/>
                </a:solidFill>
                <a:latin typeface="华文细黑" panose="02010600040101010101" pitchFamily="2" charset="-122"/>
                <a:ea typeface="华文细黑" panose="02010600040101010101" pitchFamily="2" charset="-122"/>
              </a:rPr>
              <a:t>500</a:t>
            </a:r>
            <a:r>
              <a:rPr lang="zh-CN" altLang="en-US" sz="800" dirty="0">
                <a:solidFill>
                  <a:prstClr val="black"/>
                </a:solidFill>
                <a:latin typeface="华文细黑" panose="02010600040101010101" pitchFamily="2" charset="-122"/>
                <a:ea typeface="华文细黑" panose="02010600040101010101" pitchFamily="2" charset="-122"/>
              </a:rPr>
              <a:t>强企业中的</a:t>
            </a:r>
            <a:r>
              <a:rPr lang="en-US" sz="800" dirty="0">
                <a:solidFill>
                  <a:prstClr val="black"/>
                </a:solidFill>
                <a:latin typeface="华文细黑" panose="02010600040101010101" pitchFamily="2" charset="-122"/>
                <a:ea typeface="华文细黑" panose="02010600040101010101" pitchFamily="2" charset="-122"/>
              </a:rPr>
              <a:t>80%</a:t>
            </a:r>
            <a:r>
              <a:rPr lang="zh-CN" altLang="en-US" sz="800" dirty="0">
                <a:solidFill>
                  <a:prstClr val="black"/>
                </a:solidFill>
                <a:latin typeface="华文细黑" panose="02010600040101010101" pitchFamily="2" charset="-122"/>
                <a:ea typeface="华文细黑" panose="02010600040101010101" pitchFamily="2" charset="-122"/>
              </a:rPr>
              <a:t>企业提供专业服务。凭借其世界一流和高质量的专业服务，协助客户应对极为复杂的商业挑战。如欲进一步了解全球大约</a:t>
            </a:r>
            <a:r>
              <a:rPr lang="en-US" sz="800" dirty="0">
                <a:solidFill>
                  <a:prstClr val="black"/>
                </a:solidFill>
                <a:latin typeface="华文细黑" panose="02010600040101010101" pitchFamily="2" charset="-122"/>
                <a:ea typeface="华文细黑" panose="02010600040101010101" pitchFamily="2" charset="-122"/>
              </a:rPr>
              <a:t>245,000</a:t>
            </a:r>
            <a:r>
              <a:rPr lang="zh-CN" altLang="en-US" sz="800" dirty="0">
                <a:solidFill>
                  <a:prstClr val="black"/>
                </a:solidFill>
                <a:latin typeface="华文细黑" panose="02010600040101010101" pitchFamily="2" charset="-122"/>
                <a:ea typeface="华文细黑" panose="02010600040101010101" pitchFamily="2" charset="-122"/>
              </a:rPr>
              <a:t>名德勤专业人员如何致力成就不凡，欢迎浏览我们的</a:t>
            </a:r>
            <a:r>
              <a:rPr lang="en-US" sz="800" dirty="0">
                <a:solidFill>
                  <a:prstClr val="black"/>
                </a:solidFill>
                <a:latin typeface="华文细黑" panose="02010600040101010101" pitchFamily="2" charset="-122"/>
                <a:ea typeface="华文细黑" panose="02010600040101010101" pitchFamily="2" charset="-122"/>
                <a:hlinkClick r:id="rId3"/>
              </a:rPr>
              <a:t>Facebook</a:t>
            </a:r>
            <a:r>
              <a:rPr lang="zh-CN" altLang="en-US" sz="800" dirty="0">
                <a:solidFill>
                  <a:prstClr val="black"/>
                </a:solidFill>
                <a:latin typeface="华文细黑" panose="02010600040101010101" pitchFamily="2" charset="-122"/>
                <a:ea typeface="华文细黑" panose="02010600040101010101" pitchFamily="2" charset="-122"/>
              </a:rPr>
              <a:t>、</a:t>
            </a:r>
            <a:r>
              <a:rPr lang="en-US" sz="800" dirty="0">
                <a:solidFill>
                  <a:prstClr val="black"/>
                </a:solidFill>
                <a:latin typeface="华文细黑" panose="02010600040101010101" pitchFamily="2" charset="-122"/>
                <a:ea typeface="华文细黑" panose="02010600040101010101" pitchFamily="2" charset="-122"/>
                <a:hlinkClick r:id="rId4"/>
              </a:rPr>
              <a:t>LinkedIn</a:t>
            </a:r>
            <a:r>
              <a:rPr lang="en-US" sz="800" dirty="0">
                <a:solidFill>
                  <a:prstClr val="black"/>
                </a:solidFill>
                <a:latin typeface="华文细黑" panose="02010600040101010101" pitchFamily="2" charset="-122"/>
                <a:ea typeface="华文细黑" panose="02010600040101010101" pitchFamily="2" charset="-122"/>
              </a:rPr>
              <a:t> </a:t>
            </a:r>
            <a:r>
              <a:rPr lang="zh-CN" altLang="en-US" sz="800" dirty="0">
                <a:solidFill>
                  <a:prstClr val="black"/>
                </a:solidFill>
                <a:latin typeface="华文细黑" panose="02010600040101010101" pitchFamily="2" charset="-122"/>
                <a:ea typeface="华文细黑" panose="02010600040101010101" pitchFamily="2" charset="-122"/>
              </a:rPr>
              <a:t>或</a:t>
            </a:r>
            <a:r>
              <a:rPr lang="en-US" sz="800" dirty="0">
                <a:solidFill>
                  <a:prstClr val="black"/>
                </a:solidFill>
                <a:latin typeface="华文细黑" panose="02010600040101010101" pitchFamily="2" charset="-122"/>
                <a:ea typeface="华文细黑" panose="02010600040101010101" pitchFamily="2" charset="-122"/>
                <a:hlinkClick r:id="rId5"/>
              </a:rPr>
              <a:t>Twitter</a:t>
            </a:r>
            <a:r>
              <a:rPr lang="zh-CN" altLang="en-US" sz="800" dirty="0">
                <a:solidFill>
                  <a:prstClr val="black"/>
                </a:solidFill>
                <a:latin typeface="华文细黑" panose="02010600040101010101" pitchFamily="2" charset="-122"/>
                <a:ea typeface="华文细黑" panose="02010600040101010101" pitchFamily="2" charset="-122"/>
              </a:rPr>
              <a:t>专页。</a:t>
            </a:r>
            <a:endParaRPr lang="en-US" sz="800" dirty="0">
              <a:solidFill>
                <a:prstClr val="black"/>
              </a:solidFill>
              <a:latin typeface="华文细黑" panose="02010600040101010101" pitchFamily="2" charset="-122"/>
              <a:ea typeface="华文细黑" panose="02010600040101010101" pitchFamily="2" charset="-122"/>
            </a:endParaRPr>
          </a:p>
          <a:p>
            <a:r>
              <a:rPr lang="zh-CN" altLang="en-US" sz="800" dirty="0">
                <a:solidFill>
                  <a:prstClr val="black"/>
                </a:solidFill>
                <a:latin typeface="华文细黑" panose="02010600040101010101" pitchFamily="2" charset="-122"/>
                <a:ea typeface="华文细黑" panose="02010600040101010101" pitchFamily="2" charset="-122"/>
              </a:rPr>
              <a:t>关于德勤中国</a:t>
            </a:r>
            <a:br>
              <a:rPr lang="en-US" sz="800" dirty="0">
                <a:solidFill>
                  <a:prstClr val="black"/>
                </a:solidFill>
                <a:latin typeface="华文细黑" panose="02010600040101010101" pitchFamily="2" charset="-122"/>
                <a:ea typeface="华文细黑" panose="02010600040101010101" pitchFamily="2" charset="-122"/>
              </a:rPr>
            </a:br>
            <a:r>
              <a:rPr lang="zh-CN" altLang="en-US" sz="800" dirty="0">
                <a:solidFill>
                  <a:prstClr val="black"/>
                </a:solidFill>
                <a:latin typeface="华文细黑" panose="02010600040101010101" pitchFamily="2" charset="-122"/>
                <a:ea typeface="华文细黑" panose="02010600040101010101" pitchFamily="2" charset="-122"/>
              </a:rPr>
              <a:t>德勤于</a:t>
            </a:r>
            <a:r>
              <a:rPr lang="en-US" sz="800" dirty="0">
                <a:solidFill>
                  <a:prstClr val="black"/>
                </a:solidFill>
                <a:latin typeface="华文细黑" panose="02010600040101010101" pitchFamily="2" charset="-122"/>
                <a:ea typeface="华文细黑" panose="02010600040101010101" pitchFamily="2" charset="-122"/>
              </a:rPr>
              <a:t>1917</a:t>
            </a:r>
            <a:r>
              <a:rPr lang="zh-CN" altLang="en-US" sz="800" dirty="0">
                <a:solidFill>
                  <a:prstClr val="black"/>
                </a:solidFill>
                <a:latin typeface="华文细黑" panose="02010600040101010101" pitchFamily="2" charset="-122"/>
                <a:ea typeface="华文细黑" panose="02010600040101010101" pitchFamily="2" charset="-122"/>
              </a:rPr>
              <a:t>年在上海设立办事处，德勤品牌由此进入中国。如今，德勤中国的事务所网络在德勤全球网络的支持下，为中国本地和在华的跨国及高增长企业客户提供全面的审计及鉴证服务、德勤管理咨询、财务咨询、风险咨询和税务服务。德勤在中国市场拥有丰富的经验，同时致力为中国会计准则、税务制度及培养本地专业会计师等方面的发展做出重要贡献。敬请访问 </a:t>
            </a:r>
            <a:r>
              <a:rPr lang="en-US" sz="800" dirty="0">
                <a:solidFill>
                  <a:prstClr val="black"/>
                </a:solidFill>
                <a:latin typeface="华文细黑" panose="02010600040101010101" pitchFamily="2" charset="-122"/>
                <a:ea typeface="华文细黑" panose="02010600040101010101" pitchFamily="2" charset="-122"/>
                <a:hlinkClick r:id="rId6"/>
              </a:rPr>
              <a:t>www2.deloitte.com/cn/zh/social-media</a:t>
            </a:r>
            <a:r>
              <a:rPr lang="en-US" sz="800" dirty="0">
                <a:solidFill>
                  <a:prstClr val="black"/>
                </a:solidFill>
                <a:latin typeface="华文细黑" panose="02010600040101010101" pitchFamily="2" charset="-122"/>
                <a:ea typeface="华文细黑" panose="02010600040101010101" pitchFamily="2" charset="-122"/>
              </a:rPr>
              <a:t> </a:t>
            </a:r>
            <a:r>
              <a:rPr lang="zh-CN" altLang="en-US" sz="800" dirty="0">
                <a:solidFill>
                  <a:prstClr val="black"/>
                </a:solidFill>
                <a:latin typeface="华文细黑" panose="02010600040101010101" pitchFamily="2" charset="-122"/>
                <a:ea typeface="华文细黑" panose="02010600040101010101" pitchFamily="2" charset="-122"/>
              </a:rPr>
              <a:t>，通过德勤中国的社交媒体平台，了解德勤在中国市场成就不凡的更多資訊。</a:t>
            </a:r>
            <a:endParaRPr lang="en-US" sz="800" dirty="0">
              <a:solidFill>
                <a:prstClr val="black"/>
              </a:solidFill>
              <a:latin typeface="华文细黑" panose="02010600040101010101" pitchFamily="2" charset="-122"/>
              <a:ea typeface="华文细黑" panose="02010600040101010101" pitchFamily="2" charset="-122"/>
            </a:endParaRPr>
          </a:p>
          <a:p>
            <a:pPr algn="just"/>
            <a:r>
              <a:rPr lang="zh-CN" altLang="en-US" sz="800" dirty="0">
                <a:solidFill>
                  <a:prstClr val="black"/>
                </a:solidFill>
                <a:latin typeface="华文细黑" panose="02010600040101010101" pitchFamily="2" charset="-122"/>
                <a:ea typeface="华文细黑" panose="02010600040101010101" pitchFamily="2" charset="-122"/>
              </a:rPr>
              <a:t>本通信中所含内容乃一般性資訊，任何德勤有限公司、其成员所或它们的关联机构（统称为“德勤网络”）并不因此构成提供任何专业建议或服务。任何德勤网络内的机构均不对任何方因使用本通信而导致的任何损失承担责任。</a:t>
            </a:r>
            <a:endParaRPr lang="en-US" altLang="zh-CN" sz="800" dirty="0">
              <a:solidFill>
                <a:prstClr val="black"/>
              </a:solidFill>
              <a:latin typeface="华文细黑" panose="02010600040101010101" pitchFamily="2" charset="-122"/>
              <a:ea typeface="华文细黑" panose="02010600040101010101" pitchFamily="2" charset="-122"/>
            </a:endParaRPr>
          </a:p>
          <a:p>
            <a:pPr algn="just"/>
            <a:endParaRPr lang="en-US" altLang="zh-CN" sz="800" dirty="0">
              <a:solidFill>
                <a:prstClr val="black"/>
              </a:solidFill>
              <a:latin typeface="华文细黑" panose="02010600040101010101" pitchFamily="2" charset="-122"/>
              <a:ea typeface="华文细黑" panose="02010600040101010101" pitchFamily="2" charset="-122"/>
            </a:endParaRPr>
          </a:p>
          <a:p>
            <a:pPr algn="just"/>
            <a:endParaRPr lang="en-US" sz="800" dirty="0">
              <a:solidFill>
                <a:prstClr val="black"/>
              </a:solidFill>
              <a:latin typeface="华文细黑" panose="02010600040101010101" pitchFamily="2" charset="-122"/>
              <a:ea typeface="华文细黑" panose="02010600040101010101" pitchFamily="2" charset="-122"/>
            </a:endParaRPr>
          </a:p>
          <a:p>
            <a:pPr algn="just"/>
            <a:endParaRPr lang="en-US" sz="800" dirty="0">
              <a:solidFill>
                <a:prstClr val="black"/>
              </a:solidFill>
              <a:latin typeface="华文细黑" panose="02010600040101010101" pitchFamily="2" charset="-122"/>
              <a:ea typeface="华文细黑" panose="02010600040101010101" pitchFamily="2" charset="-122"/>
            </a:endParaRPr>
          </a:p>
          <a:p>
            <a:pPr algn="just"/>
            <a:r>
              <a:rPr lang="en-US" sz="800" dirty="0">
                <a:solidFill>
                  <a:prstClr val="black"/>
                </a:solidFill>
                <a:latin typeface="华文细黑" panose="02010600040101010101" pitchFamily="2" charset="-122"/>
                <a:ea typeface="华文细黑" panose="02010600040101010101" pitchFamily="2" charset="-122"/>
              </a:rPr>
              <a:t>© 20</a:t>
            </a:r>
            <a:r>
              <a:rPr lang="en-US" altLang="zh-CN" sz="800" dirty="0">
                <a:solidFill>
                  <a:prstClr val="black"/>
                </a:solidFill>
                <a:latin typeface="华文细黑" panose="02010600040101010101" pitchFamily="2" charset="-122"/>
                <a:ea typeface="华文细黑" panose="02010600040101010101" pitchFamily="2" charset="-122"/>
              </a:rPr>
              <a:t>20</a:t>
            </a:r>
            <a:r>
              <a:rPr lang="zh-CN" altLang="en-US" sz="800" dirty="0">
                <a:solidFill>
                  <a:prstClr val="black"/>
                </a:solidFill>
                <a:latin typeface="华文细黑" panose="02010600040101010101" pitchFamily="2" charset="-122"/>
                <a:ea typeface="华文细黑" panose="02010600040101010101" pitchFamily="2" charset="-122"/>
              </a:rPr>
              <a:t>。欲了解更多資訊，请联系德勤中国。</a:t>
            </a:r>
            <a:endParaRPr lang="en-US" sz="800" dirty="0">
              <a:solidFill>
                <a:prstClr val="black"/>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56964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
        <p:nvSpPr>
          <p:cNvPr id="3" name="TextBox 2"/>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white"/>
                </a:solidFill>
                <a:latin typeface="Verdana"/>
              </a:rPr>
              <a:pPr algn="r">
                <a:spcBef>
                  <a:spcPts val="800"/>
                </a:spcBef>
                <a:buSzPct val="100000"/>
                <a:buFont typeface="Arial"/>
                <a:buNone/>
              </a:pPr>
              <a:t>‹#›</a:t>
            </a:fld>
            <a:endParaRPr lang="en-US" sz="650" dirty="0">
              <a:solidFill>
                <a:prstClr val="white"/>
              </a:solidFill>
              <a:latin typeface="Verdana"/>
            </a:endParaRPr>
          </a:p>
        </p:txBody>
      </p:sp>
      <p:sp>
        <p:nvSpPr>
          <p:cNvPr id="4" name="流程图: 接点 1"/>
          <p:cNvSpPr/>
          <p:nvPr userDrawn="1"/>
        </p:nvSpPr>
        <p:spPr bwMode="gray">
          <a:xfrm>
            <a:off x="-657726" y="0"/>
            <a:ext cx="457200" cy="457200"/>
          </a:xfrm>
          <a:prstGeom prst="flowChartConnector">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5" name="流程图: 接点 4"/>
          <p:cNvSpPr/>
          <p:nvPr userDrawn="1"/>
        </p:nvSpPr>
        <p:spPr bwMode="gray">
          <a:xfrm>
            <a:off x="-657726" y="609600"/>
            <a:ext cx="457200" cy="457200"/>
          </a:xfrm>
          <a:prstGeom prst="flowChartConnector">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6" name="流程图: 接点 5"/>
          <p:cNvSpPr/>
          <p:nvPr userDrawn="1"/>
        </p:nvSpPr>
        <p:spPr bwMode="gray">
          <a:xfrm>
            <a:off x="-653715" y="1219200"/>
            <a:ext cx="457200" cy="457200"/>
          </a:xfrm>
          <a:prstGeom prst="flowChartConnector">
            <a:avLst/>
          </a:prstGeom>
          <a:solidFill>
            <a:srgbClr val="00B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7" name="流程图: 接点 6"/>
          <p:cNvSpPr/>
          <p:nvPr userDrawn="1"/>
        </p:nvSpPr>
        <p:spPr bwMode="gray">
          <a:xfrm>
            <a:off x="-657726" y="1828800"/>
            <a:ext cx="457200" cy="457200"/>
          </a:xfrm>
          <a:prstGeom prst="flowChartConnector">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8" name="流程图: 接点 7"/>
          <p:cNvSpPr/>
          <p:nvPr userDrawn="1"/>
        </p:nvSpPr>
        <p:spPr bwMode="gray">
          <a:xfrm>
            <a:off x="-657726" y="2438400"/>
            <a:ext cx="457200" cy="457200"/>
          </a:xfrm>
          <a:prstGeom prst="flowChartConnector">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9" name="流程图: 接点 8"/>
          <p:cNvSpPr/>
          <p:nvPr userDrawn="1"/>
        </p:nvSpPr>
        <p:spPr bwMode="gray">
          <a:xfrm>
            <a:off x="-657726" y="3048000"/>
            <a:ext cx="457200" cy="457200"/>
          </a:xfrm>
          <a:prstGeom prst="flowChartConnector">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0" name="流程图: 接点 9"/>
          <p:cNvSpPr/>
          <p:nvPr userDrawn="1"/>
        </p:nvSpPr>
        <p:spPr bwMode="gray">
          <a:xfrm>
            <a:off x="-657726" y="3661611"/>
            <a:ext cx="457200" cy="457200"/>
          </a:xfrm>
          <a:prstGeom prst="flowChartConnector">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1" name="流程图: 接点 9"/>
          <p:cNvSpPr/>
          <p:nvPr userDrawn="1"/>
        </p:nvSpPr>
        <p:spPr bwMode="gray">
          <a:xfrm>
            <a:off x="-657727" y="4275222"/>
            <a:ext cx="457200" cy="457200"/>
          </a:xfrm>
          <a:prstGeom prst="flowChartConnector">
            <a:avLst/>
          </a:prstGeom>
          <a:solidFill>
            <a:srgbClr val="00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12" name="流程图: 接点 9"/>
          <p:cNvSpPr/>
          <p:nvPr userDrawn="1"/>
        </p:nvSpPr>
        <p:spPr bwMode="gray">
          <a:xfrm>
            <a:off x="-657727" y="4888833"/>
            <a:ext cx="457200" cy="457200"/>
          </a:xfrm>
          <a:prstGeom prst="flowChartConnector">
            <a:avLst/>
          </a:prstGeom>
          <a:solidFill>
            <a:srgbClr val="48FF6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Tree>
    <p:extLst>
      <p:ext uri="{BB962C8B-B14F-4D97-AF65-F5344CB8AC3E}">
        <p14:creationId xmlns:p14="http://schemas.microsoft.com/office/powerpoint/2010/main" val="336251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196241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2/9/2023</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12452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7"/>
        <p:cNvGrpSpPr/>
        <p:nvPr/>
      </p:nvGrpSpPr>
      <p:grpSpPr>
        <a:xfrm>
          <a:off x="0" y="0"/>
          <a:ext cx="0" cy="0"/>
          <a:chOff x="0" y="0"/>
          <a:chExt cx="0" cy="0"/>
        </a:xfrm>
      </p:grpSpPr>
      <p:sp>
        <p:nvSpPr>
          <p:cNvPr id="28" name="Google Shape;28;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17486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3504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2052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8080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6A17-0989-4D1F-A631-0F5D4F8BAF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6F8FBD-8B26-474D-B505-2FE92D59AE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CBBB48-17F9-4667-8576-4674D19FC5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753924-CB39-4977-8A13-72573115DECA}"/>
              </a:ext>
            </a:extLst>
          </p:cNvPr>
          <p:cNvSpPr>
            <a:spLocks noGrp="1"/>
          </p:cNvSpPr>
          <p:nvPr>
            <p:ph type="dt" sz="half" idx="10"/>
          </p:nvPr>
        </p:nvSpPr>
        <p:spPr/>
        <p:txBody>
          <a:bodyPr/>
          <a:lstStyle/>
          <a:p>
            <a:fld id="{4D8B5216-C5EC-465B-9F5E-35941EF48620}" type="datetimeFigureOut">
              <a:rPr lang="en-US" smtClean="0"/>
              <a:t>2/9/2023</a:t>
            </a:fld>
            <a:endParaRPr lang="en-US"/>
          </a:p>
        </p:txBody>
      </p:sp>
      <p:sp>
        <p:nvSpPr>
          <p:cNvPr id="6" name="Footer Placeholder 5">
            <a:extLst>
              <a:ext uri="{FF2B5EF4-FFF2-40B4-BE49-F238E27FC236}">
                <a16:creationId xmlns:a16="http://schemas.microsoft.com/office/drawing/2014/main" id="{C538C5FE-856E-43C4-A8B2-3F9ED63BC5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85B7C1-FBE0-4838-8F4A-87FE5DC9EA89}"/>
              </a:ext>
            </a:extLst>
          </p:cNvPr>
          <p:cNvSpPr>
            <a:spLocks noGrp="1"/>
          </p:cNvSpPr>
          <p:nvPr>
            <p:ph type="sldNum" sz="quarter" idx="12"/>
          </p:nvPr>
        </p:nvSpPr>
        <p:spPr/>
        <p:txBody>
          <a:bodyPr/>
          <a:lstStyle/>
          <a:p>
            <a:fld id="{15C9907A-9E03-4E25-A77D-8F7F3665EEBE}" type="slidenum">
              <a:rPr lang="en-US" smtClean="0"/>
              <a:t>‹#›</a:t>
            </a:fld>
            <a:endParaRPr lang="en-US"/>
          </a:p>
        </p:txBody>
      </p:sp>
    </p:spTree>
    <p:extLst>
      <p:ext uri="{BB962C8B-B14F-4D97-AF65-F5344CB8AC3E}">
        <p14:creationId xmlns:p14="http://schemas.microsoft.com/office/powerpoint/2010/main" val="36839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90127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18901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7553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2223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a:spLocks noGrp="1"/>
          </p:cNvSpPr>
          <p:nvPr>
            <p:ph type="pic" idx="2"/>
          </p:nvPr>
        </p:nvSpPr>
        <p:spPr>
          <a:xfrm>
            <a:off x="5183188" y="987425"/>
            <a:ext cx="6172200" cy="4873625"/>
          </a:xfrm>
          <a:prstGeom prst="rect">
            <a:avLst/>
          </a:prstGeom>
          <a:noFill/>
          <a:ln>
            <a:noFill/>
          </a:ln>
        </p:spPr>
      </p:sp>
      <p:sp>
        <p:nvSpPr>
          <p:cNvPr id="80" name="Google Shape;80;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79071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70919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05055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68900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07521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8953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961E-D800-4C7B-BBCB-0A35607C88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7CE5C5-31B0-401D-9289-0D5F1FA76F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C7C3DF-77CB-4FB6-87B8-E77ECCF7F9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5F7889-082F-43A7-8240-4F46BBF7DA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11D157-813F-46D9-AF13-13C3E5ACE5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422B08-05AD-4782-BBD7-067900317A79}"/>
              </a:ext>
            </a:extLst>
          </p:cNvPr>
          <p:cNvSpPr>
            <a:spLocks noGrp="1"/>
          </p:cNvSpPr>
          <p:nvPr>
            <p:ph type="dt" sz="half" idx="10"/>
          </p:nvPr>
        </p:nvSpPr>
        <p:spPr/>
        <p:txBody>
          <a:bodyPr/>
          <a:lstStyle/>
          <a:p>
            <a:fld id="{4D8B5216-C5EC-465B-9F5E-35941EF48620}" type="datetimeFigureOut">
              <a:rPr lang="en-US" smtClean="0"/>
              <a:t>2/9/2023</a:t>
            </a:fld>
            <a:endParaRPr lang="en-US"/>
          </a:p>
        </p:txBody>
      </p:sp>
      <p:sp>
        <p:nvSpPr>
          <p:cNvPr id="8" name="Footer Placeholder 7">
            <a:extLst>
              <a:ext uri="{FF2B5EF4-FFF2-40B4-BE49-F238E27FC236}">
                <a16:creationId xmlns:a16="http://schemas.microsoft.com/office/drawing/2014/main" id="{38713B92-C078-460D-8BD4-A21CD8963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53177F-01C2-4C19-B58E-24B56DA7CF2A}"/>
              </a:ext>
            </a:extLst>
          </p:cNvPr>
          <p:cNvSpPr>
            <a:spLocks noGrp="1"/>
          </p:cNvSpPr>
          <p:nvPr>
            <p:ph type="sldNum" sz="quarter" idx="12"/>
          </p:nvPr>
        </p:nvSpPr>
        <p:spPr/>
        <p:txBody>
          <a:bodyPr/>
          <a:lstStyle/>
          <a:p>
            <a:fld id="{15C9907A-9E03-4E25-A77D-8F7F3665EEBE}" type="slidenum">
              <a:rPr lang="en-US" smtClean="0"/>
              <a:t>‹#›</a:t>
            </a:fld>
            <a:endParaRPr lang="en-US"/>
          </a:p>
        </p:txBody>
      </p:sp>
    </p:spTree>
    <p:extLst>
      <p:ext uri="{BB962C8B-B14F-4D97-AF65-F5344CB8AC3E}">
        <p14:creationId xmlns:p14="http://schemas.microsoft.com/office/powerpoint/2010/main" val="3037160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31258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65466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9047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94385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1662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4757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14132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469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2"/>
        <p:cNvGrpSpPr/>
        <p:nvPr/>
      </p:nvGrpSpPr>
      <p:grpSpPr>
        <a:xfrm>
          <a:off x="0" y="0"/>
          <a:ext cx="0" cy="0"/>
          <a:chOff x="0" y="0"/>
          <a:chExt cx="0" cy="0"/>
        </a:xfrm>
      </p:grpSpPr>
      <p:sp>
        <p:nvSpPr>
          <p:cNvPr id="103" name="Google Shape;103;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5" name="Google Shape;10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8298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78528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197EA-8D7C-4584-9137-6A06CEA77D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BB7CFA-C9F4-4A50-8A4A-BF4A507BF42E}"/>
              </a:ext>
            </a:extLst>
          </p:cNvPr>
          <p:cNvSpPr>
            <a:spLocks noGrp="1"/>
          </p:cNvSpPr>
          <p:nvPr>
            <p:ph type="dt" sz="half" idx="10"/>
          </p:nvPr>
        </p:nvSpPr>
        <p:spPr/>
        <p:txBody>
          <a:bodyPr/>
          <a:lstStyle/>
          <a:p>
            <a:fld id="{4D8B5216-C5EC-465B-9F5E-35941EF48620}" type="datetimeFigureOut">
              <a:rPr lang="en-US" smtClean="0"/>
              <a:t>2/9/2023</a:t>
            </a:fld>
            <a:endParaRPr lang="en-US"/>
          </a:p>
        </p:txBody>
      </p:sp>
      <p:sp>
        <p:nvSpPr>
          <p:cNvPr id="4" name="Footer Placeholder 3">
            <a:extLst>
              <a:ext uri="{FF2B5EF4-FFF2-40B4-BE49-F238E27FC236}">
                <a16:creationId xmlns:a16="http://schemas.microsoft.com/office/drawing/2014/main" id="{74EA50C0-CB3E-457B-8509-E74FAE06FC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A434A5-8F9D-4500-9A84-68B3E25C0CAD}"/>
              </a:ext>
            </a:extLst>
          </p:cNvPr>
          <p:cNvSpPr>
            <a:spLocks noGrp="1"/>
          </p:cNvSpPr>
          <p:nvPr>
            <p:ph type="sldNum" sz="quarter" idx="12"/>
          </p:nvPr>
        </p:nvSpPr>
        <p:spPr/>
        <p:txBody>
          <a:bodyPr/>
          <a:lstStyle/>
          <a:p>
            <a:fld id="{15C9907A-9E03-4E25-A77D-8F7F3665EEBE}" type="slidenum">
              <a:rPr lang="en-US" smtClean="0"/>
              <a:t>‹#›</a:t>
            </a:fld>
            <a:endParaRPr lang="en-US"/>
          </a:p>
        </p:txBody>
      </p:sp>
    </p:spTree>
    <p:extLst>
      <p:ext uri="{BB962C8B-B14F-4D97-AF65-F5344CB8AC3E}">
        <p14:creationId xmlns:p14="http://schemas.microsoft.com/office/powerpoint/2010/main" val="182323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7" name="Google Shape;11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0469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06936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05204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sp>
        <p:nvSpPr>
          <p:cNvPr id="142" name="Google Shape;14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3095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8" name="Google Shape;148;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9" name="Google Shape;14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86593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24"/>
          <p:cNvSpPr>
            <a:spLocks noGrp="1"/>
          </p:cNvSpPr>
          <p:nvPr>
            <p:ph type="pic" idx="2"/>
          </p:nvPr>
        </p:nvSpPr>
        <p:spPr>
          <a:xfrm>
            <a:off x="5183188" y="987425"/>
            <a:ext cx="6172200" cy="4873625"/>
          </a:xfrm>
          <a:prstGeom prst="rect">
            <a:avLst/>
          </a:prstGeom>
          <a:noFill/>
          <a:ln>
            <a:noFill/>
          </a:ln>
        </p:spPr>
      </p:sp>
      <p:sp>
        <p:nvSpPr>
          <p:cNvPr id="155" name="Google Shape;155;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2876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27065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8170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FA2F03-8419-4A1E-9D76-6189CF128C9A}"/>
              </a:ext>
            </a:extLst>
          </p:cNvPr>
          <p:cNvSpPr>
            <a:spLocks noGrp="1"/>
          </p:cNvSpPr>
          <p:nvPr>
            <p:ph type="dt" sz="half" idx="10"/>
          </p:nvPr>
        </p:nvSpPr>
        <p:spPr/>
        <p:txBody>
          <a:bodyPr/>
          <a:lstStyle/>
          <a:p>
            <a:fld id="{4D8B5216-C5EC-465B-9F5E-35941EF48620}" type="datetimeFigureOut">
              <a:rPr lang="en-US" smtClean="0"/>
              <a:t>2/9/2023</a:t>
            </a:fld>
            <a:endParaRPr lang="en-US"/>
          </a:p>
        </p:txBody>
      </p:sp>
      <p:sp>
        <p:nvSpPr>
          <p:cNvPr id="3" name="Footer Placeholder 2">
            <a:extLst>
              <a:ext uri="{FF2B5EF4-FFF2-40B4-BE49-F238E27FC236}">
                <a16:creationId xmlns:a16="http://schemas.microsoft.com/office/drawing/2014/main" id="{DF704E5B-A6C8-4215-B2BF-F8FE09AEF6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FB54D1-9B9F-413A-832A-C44642310EC0}"/>
              </a:ext>
            </a:extLst>
          </p:cNvPr>
          <p:cNvSpPr>
            <a:spLocks noGrp="1"/>
          </p:cNvSpPr>
          <p:nvPr>
            <p:ph type="sldNum" sz="quarter" idx="12"/>
          </p:nvPr>
        </p:nvSpPr>
        <p:spPr/>
        <p:txBody>
          <a:bodyPr/>
          <a:lstStyle/>
          <a:p>
            <a:fld id="{15C9907A-9E03-4E25-A77D-8F7F3665EEBE}" type="slidenum">
              <a:rPr lang="en-US" smtClean="0"/>
              <a:t>‹#›</a:t>
            </a:fld>
            <a:endParaRPr lang="en-US"/>
          </a:p>
        </p:txBody>
      </p:sp>
    </p:spTree>
    <p:extLst>
      <p:ext uri="{BB962C8B-B14F-4D97-AF65-F5344CB8AC3E}">
        <p14:creationId xmlns:p14="http://schemas.microsoft.com/office/powerpoint/2010/main" val="1549803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A102-00E9-49BB-AE95-3FEDEA5204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19390F-5DEB-447F-832D-1EE1B398FA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0B9F67-08F5-4580-A214-276C2A9A0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2BEB74-CDE4-4156-BAE3-6FE239373797}"/>
              </a:ext>
            </a:extLst>
          </p:cNvPr>
          <p:cNvSpPr>
            <a:spLocks noGrp="1"/>
          </p:cNvSpPr>
          <p:nvPr>
            <p:ph type="dt" sz="half" idx="10"/>
          </p:nvPr>
        </p:nvSpPr>
        <p:spPr/>
        <p:txBody>
          <a:bodyPr/>
          <a:lstStyle/>
          <a:p>
            <a:fld id="{4D8B5216-C5EC-465B-9F5E-35941EF48620}" type="datetimeFigureOut">
              <a:rPr lang="en-US" smtClean="0"/>
              <a:t>2/9/2023</a:t>
            </a:fld>
            <a:endParaRPr lang="en-US"/>
          </a:p>
        </p:txBody>
      </p:sp>
      <p:sp>
        <p:nvSpPr>
          <p:cNvPr id="6" name="Footer Placeholder 5">
            <a:extLst>
              <a:ext uri="{FF2B5EF4-FFF2-40B4-BE49-F238E27FC236}">
                <a16:creationId xmlns:a16="http://schemas.microsoft.com/office/drawing/2014/main" id="{648B8388-18DE-4333-8CFE-98FCFF7F8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9A9B60-74FF-4D37-81FC-3EA0ADA321A7}"/>
              </a:ext>
            </a:extLst>
          </p:cNvPr>
          <p:cNvSpPr>
            <a:spLocks noGrp="1"/>
          </p:cNvSpPr>
          <p:nvPr>
            <p:ph type="sldNum" sz="quarter" idx="12"/>
          </p:nvPr>
        </p:nvSpPr>
        <p:spPr/>
        <p:txBody>
          <a:bodyPr/>
          <a:lstStyle/>
          <a:p>
            <a:fld id="{15C9907A-9E03-4E25-A77D-8F7F3665EEBE}" type="slidenum">
              <a:rPr lang="en-US" smtClean="0"/>
              <a:t>‹#›</a:t>
            </a:fld>
            <a:endParaRPr lang="en-US"/>
          </a:p>
        </p:txBody>
      </p:sp>
    </p:spTree>
    <p:extLst>
      <p:ext uri="{BB962C8B-B14F-4D97-AF65-F5344CB8AC3E}">
        <p14:creationId xmlns:p14="http://schemas.microsoft.com/office/powerpoint/2010/main" val="1206259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8D2DD-DB02-458E-B580-F77BFE4A9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D6103-64F0-4950-A3C1-930B2CB73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96BE03-F3C4-4E6E-B5F4-2D09DC686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8CAE1-FD95-4BB9-9FEE-1CC4FF07053E}"/>
              </a:ext>
            </a:extLst>
          </p:cNvPr>
          <p:cNvSpPr>
            <a:spLocks noGrp="1"/>
          </p:cNvSpPr>
          <p:nvPr>
            <p:ph type="dt" sz="half" idx="10"/>
          </p:nvPr>
        </p:nvSpPr>
        <p:spPr/>
        <p:txBody>
          <a:bodyPr/>
          <a:lstStyle/>
          <a:p>
            <a:fld id="{4D8B5216-C5EC-465B-9F5E-35941EF48620}" type="datetimeFigureOut">
              <a:rPr lang="en-US" smtClean="0"/>
              <a:t>2/9/2023</a:t>
            </a:fld>
            <a:endParaRPr lang="en-US"/>
          </a:p>
        </p:txBody>
      </p:sp>
      <p:sp>
        <p:nvSpPr>
          <p:cNvPr id="6" name="Footer Placeholder 5">
            <a:extLst>
              <a:ext uri="{FF2B5EF4-FFF2-40B4-BE49-F238E27FC236}">
                <a16:creationId xmlns:a16="http://schemas.microsoft.com/office/drawing/2014/main" id="{9D4A3D78-DAB4-487A-8EF1-806A587FE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4DC6A-EDC0-4BFE-968F-E57C4FD27F7C}"/>
              </a:ext>
            </a:extLst>
          </p:cNvPr>
          <p:cNvSpPr>
            <a:spLocks noGrp="1"/>
          </p:cNvSpPr>
          <p:nvPr>
            <p:ph type="sldNum" sz="quarter" idx="12"/>
          </p:nvPr>
        </p:nvSpPr>
        <p:spPr/>
        <p:txBody>
          <a:bodyPr/>
          <a:lstStyle/>
          <a:p>
            <a:fld id="{15C9907A-9E03-4E25-A77D-8F7F3665EEBE}" type="slidenum">
              <a:rPr lang="en-US" smtClean="0"/>
              <a:t>‹#›</a:t>
            </a:fld>
            <a:endParaRPr lang="en-US"/>
          </a:p>
        </p:txBody>
      </p:sp>
    </p:spTree>
    <p:extLst>
      <p:ext uri="{BB962C8B-B14F-4D97-AF65-F5344CB8AC3E}">
        <p14:creationId xmlns:p14="http://schemas.microsoft.com/office/powerpoint/2010/main" val="2854026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1.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oleObject" Target="../embeddings/oleObject1.bin"/><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6.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D6D6B5-DE12-45A4-8398-D7E8FD2C60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108FEF-508E-4FAD-A715-C2439DE90E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B045B-69C0-414E-9547-26C6E566AE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8B5216-C5EC-465B-9F5E-35941EF48620}" type="datetimeFigureOut">
              <a:rPr lang="en-US" smtClean="0"/>
              <a:t>2/9/2023</a:t>
            </a:fld>
            <a:endParaRPr lang="en-US"/>
          </a:p>
        </p:txBody>
      </p:sp>
      <p:sp>
        <p:nvSpPr>
          <p:cNvPr id="5" name="Footer Placeholder 4">
            <a:extLst>
              <a:ext uri="{FF2B5EF4-FFF2-40B4-BE49-F238E27FC236}">
                <a16:creationId xmlns:a16="http://schemas.microsoft.com/office/drawing/2014/main" id="{5BC2BF94-2715-4D3F-AA0A-9110DC068D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343BC-369E-4EC9-A3AD-E74DA9F1B1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9907A-9E03-4E25-A77D-8F7F3665EEBE}" type="slidenum">
              <a:rPr lang="en-US" smtClean="0"/>
              <a:t>‹#›</a:t>
            </a:fld>
            <a:endParaRPr lang="en-US"/>
          </a:p>
        </p:txBody>
      </p:sp>
    </p:spTree>
    <p:extLst>
      <p:ext uri="{BB962C8B-B14F-4D97-AF65-F5344CB8AC3E}">
        <p14:creationId xmlns:p14="http://schemas.microsoft.com/office/powerpoint/2010/main" val="1249141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2/9/2023</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2988588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4"/>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15" imgW="270" imgH="270" progId="TCLayout.ActiveDocument.1">
                  <p:embed/>
                </p:oleObj>
              </mc:Choice>
              <mc:Fallback>
                <p:oleObj name="think-cell Slide" r:id="rId15" imgW="270" imgH="270" progId="TCLayout.ActiveDocument.1">
                  <p:embed/>
                  <p:pic>
                    <p:nvPicPr>
                      <p:cNvPr id="4" name="Object 3" hidden="1"/>
                      <p:cNvPicPr/>
                      <p:nvPr/>
                    </p:nvPicPr>
                    <p:blipFill>
                      <a:blip r:embed="rId16"/>
                      <a:stretch>
                        <a:fillRect/>
                      </a:stretch>
                    </p:blipFill>
                    <p:spPr>
                      <a:xfrm>
                        <a:off x="2119" y="1589"/>
                        <a:ext cx="2116" cy="1587"/>
                      </a:xfrm>
                      <a:prstGeom prst="rect">
                        <a:avLst/>
                      </a:prstGeom>
                    </p:spPr>
                  </p:pic>
                </p:oleObj>
              </mc:Fallback>
            </mc:AlternateContent>
          </a:graphicData>
        </a:graphic>
      </p:graphicFrame>
      <p:sp>
        <p:nvSpPr>
          <p:cNvPr id="24" name="流程图: 接点 1"/>
          <p:cNvSpPr/>
          <p:nvPr userDrawn="1"/>
        </p:nvSpPr>
        <p:spPr bwMode="gray">
          <a:xfrm>
            <a:off x="-657726" y="0"/>
            <a:ext cx="457200" cy="457200"/>
          </a:xfrm>
          <a:prstGeom prst="flowChartConnector">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25" name="流程图: 接点 4"/>
          <p:cNvSpPr/>
          <p:nvPr userDrawn="1"/>
        </p:nvSpPr>
        <p:spPr bwMode="gray">
          <a:xfrm>
            <a:off x="-657726" y="609600"/>
            <a:ext cx="457200" cy="457200"/>
          </a:xfrm>
          <a:prstGeom prst="flowChartConnector">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26" name="流程图: 接点 5"/>
          <p:cNvSpPr/>
          <p:nvPr userDrawn="1"/>
        </p:nvSpPr>
        <p:spPr bwMode="gray">
          <a:xfrm>
            <a:off x="-653715" y="1219200"/>
            <a:ext cx="457200" cy="457200"/>
          </a:xfrm>
          <a:prstGeom prst="flowChartConnector">
            <a:avLst/>
          </a:prstGeom>
          <a:solidFill>
            <a:srgbClr val="00B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27" name="流程图: 接点 6"/>
          <p:cNvSpPr/>
          <p:nvPr userDrawn="1"/>
        </p:nvSpPr>
        <p:spPr bwMode="gray">
          <a:xfrm>
            <a:off x="-657726" y="1828800"/>
            <a:ext cx="457200" cy="457200"/>
          </a:xfrm>
          <a:prstGeom prst="flowChartConnector">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28" name="流程图: 接点 7"/>
          <p:cNvSpPr/>
          <p:nvPr userDrawn="1"/>
        </p:nvSpPr>
        <p:spPr bwMode="gray">
          <a:xfrm>
            <a:off x="-657726" y="2438400"/>
            <a:ext cx="457200" cy="457200"/>
          </a:xfrm>
          <a:prstGeom prst="flowChartConnector">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29" name="流程图: 接点 8"/>
          <p:cNvSpPr/>
          <p:nvPr userDrawn="1"/>
        </p:nvSpPr>
        <p:spPr bwMode="gray">
          <a:xfrm>
            <a:off x="-657726" y="3048000"/>
            <a:ext cx="457200" cy="457200"/>
          </a:xfrm>
          <a:prstGeom prst="flowChartConnector">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30" name="流程图: 接点 9"/>
          <p:cNvSpPr/>
          <p:nvPr userDrawn="1"/>
        </p:nvSpPr>
        <p:spPr bwMode="gray">
          <a:xfrm>
            <a:off x="-657726" y="3661611"/>
            <a:ext cx="457200" cy="457200"/>
          </a:xfrm>
          <a:prstGeom prst="flowChartConnector">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31" name="流程图: 接点 9"/>
          <p:cNvSpPr/>
          <p:nvPr userDrawn="1"/>
        </p:nvSpPr>
        <p:spPr bwMode="gray">
          <a:xfrm>
            <a:off x="-657727" y="4275222"/>
            <a:ext cx="457200" cy="457200"/>
          </a:xfrm>
          <a:prstGeom prst="flowChartConnector">
            <a:avLst/>
          </a:prstGeom>
          <a:solidFill>
            <a:srgbClr val="00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
        <p:nvSpPr>
          <p:cNvPr id="32" name="流程图: 接点 9"/>
          <p:cNvSpPr/>
          <p:nvPr userDrawn="1"/>
        </p:nvSpPr>
        <p:spPr bwMode="gray">
          <a:xfrm>
            <a:off x="-657727" y="4888833"/>
            <a:ext cx="457200" cy="457200"/>
          </a:xfrm>
          <a:prstGeom prst="flowChartConnector">
            <a:avLst/>
          </a:prstGeom>
          <a:solidFill>
            <a:schemeClr val="accent2">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zh-CN" altLang="en-US" sz="1600" b="1" dirty="0">
              <a:solidFill>
                <a:schemeClr val="bg1"/>
              </a:solidFill>
            </a:endParaRPr>
          </a:p>
        </p:txBody>
      </p:sp>
    </p:spTree>
    <p:extLst>
      <p:ext uri="{BB962C8B-B14F-4D97-AF65-F5344CB8AC3E}">
        <p14:creationId xmlns:p14="http://schemas.microsoft.com/office/powerpoint/2010/main" val="15059616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00463370"/>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98740824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8" name="Google Shape;98;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10933592"/>
      </p:ext>
    </p:extLst>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tm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tmp"/></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3.tm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19.jpe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50.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en.wikipedia.org/wiki/Virtual_world"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tmp"/></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9.tmp"/><Relationship Id="rId4" Type="http://schemas.openxmlformats.org/officeDocument/2006/relationships/image" Target="../media/image28.tmp"/></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21.xml"/><Relationship Id="rId7" Type="http://schemas.openxmlformats.org/officeDocument/2006/relationships/chart" Target="../charts/chart4.xml"/><Relationship Id="rId2" Type="http://schemas.openxmlformats.org/officeDocument/2006/relationships/slideLayout" Target="../slideLayouts/slideLayout23.xml"/><Relationship Id="rId1" Type="http://schemas.openxmlformats.org/officeDocument/2006/relationships/themeOverride" Target="../theme/themeOverride1.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35.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notesSlide" Target="../notesSlides/notesSlide22.xml"/><Relationship Id="rId7" Type="http://schemas.openxmlformats.org/officeDocument/2006/relationships/image" Target="../media/image32.tmp"/><Relationship Id="rId2" Type="http://schemas.openxmlformats.org/officeDocument/2006/relationships/slideLayout" Target="../slideLayouts/slideLayout12.xml"/><Relationship Id="rId1" Type="http://schemas.openxmlformats.org/officeDocument/2006/relationships/themeOverride" Target="../theme/themeOverride2.xml"/><Relationship Id="rId6" Type="http://schemas.openxmlformats.org/officeDocument/2006/relationships/image" Target="../media/image31.tmp"/><Relationship Id="rId5" Type="http://schemas.openxmlformats.org/officeDocument/2006/relationships/image" Target="../media/image30.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58.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42.tmp"/><Relationship Id="rId3" Type="http://schemas.openxmlformats.org/officeDocument/2006/relationships/notesSlide" Target="../notesSlides/notesSlide26.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hemeOverride" Target="../theme/themeOverride3.xml"/><Relationship Id="rId6" Type="http://schemas.openxmlformats.org/officeDocument/2006/relationships/chart" Target="../charts/chart5.xml"/><Relationship Id="rId5" Type="http://schemas.openxmlformats.org/officeDocument/2006/relationships/hyperlink" Target="https://www-statista-com.eu1.proxy.openathens.net/forecasts/494867/distribution-of-gamers-by-gender-usa" TargetMode="External"/><Relationship Id="rId4" Type="http://schemas.openxmlformats.org/officeDocument/2006/relationships/hyperlink" Target="https://www-statista-com.eu1.proxy.openathens.net/statistics/1243409/us-mobile-gaming-users-gender/" TargetMode="Externa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hemeOverride" Target="../theme/themeOverride4.xml"/><Relationship Id="rId6" Type="http://schemas.openxmlformats.org/officeDocument/2006/relationships/image" Target="../media/image43.tmp"/><Relationship Id="rId5" Type="http://schemas.openxmlformats.org/officeDocument/2006/relationships/image" Target="../media/image3.png"/><Relationship Id="rId4" Type="http://schemas.openxmlformats.org/officeDocument/2006/relationships/chart" Target="../charts/chart6.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5.tm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6.tmp"/></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8" Type="http://schemas.openxmlformats.org/officeDocument/2006/relationships/hyperlink" Target="https://www-statista-com.eu1.proxy.openathens.net/statistics/1272876/worldwide-social-apps-time-spent-daily-gender/" TargetMode="External"/><Relationship Id="rId3" Type="http://schemas.openxmlformats.org/officeDocument/2006/relationships/hyperlink" Target="https://investor.activision.com/annual-reports" TargetMode="External"/><Relationship Id="rId7" Type="http://schemas.openxmlformats.org/officeDocument/2006/relationships/hyperlink" Target="https://www.kaggle.com/rankirsh/evolution-of-top-games-on-twitch" TargetMode="External"/><Relationship Id="rId2" Type="http://schemas.openxmlformats.org/officeDocument/2006/relationships/hyperlink" Target="https://www.statista.com/statistics/421848/game-revenues-global-companies/" TargetMode="External"/><Relationship Id="rId1" Type="http://schemas.openxmlformats.org/officeDocument/2006/relationships/slideLayout" Target="../slideLayouts/slideLayout13.xml"/><Relationship Id="rId6" Type="http://schemas.openxmlformats.org/officeDocument/2006/relationships/hyperlink" Target="https://activate.com/wp-content/uploads/2020/11/Activate-Outlook-2021_103120.pdf" TargetMode="External"/><Relationship Id="rId11" Type="http://schemas.openxmlformats.org/officeDocument/2006/relationships/image" Target="../media/image3.png"/><Relationship Id="rId5" Type="http://schemas.openxmlformats.org/officeDocument/2006/relationships/hyperlink" Target="https://www.activisionblizzardmedia.com/content/dam/atvi/ab-media/news-resources/documents/Gallery_of_the_Gamer_-_Modern_Gamer_Personas.pdf" TargetMode="External"/><Relationship Id="rId10" Type="http://schemas.openxmlformats.org/officeDocument/2006/relationships/hyperlink" Target="https://www-statista-com.eu1.proxy.openathens.net/forecasts/494867/distribution-of-gamers-by-gender-usa" TargetMode="External"/><Relationship Id="rId4" Type="http://schemas.openxmlformats.org/officeDocument/2006/relationships/hyperlink" Target="https://www.kaggle.com/deepcontractor/top-video-games-19952021-metacritic" TargetMode="External"/><Relationship Id="rId9" Type="http://schemas.openxmlformats.org/officeDocument/2006/relationships/hyperlink" Target="https://www-statista-com.eu1.proxy.openathens.net/statistics/1243409/us-mobile-gaming-users-gend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a:extLst>
              <a:ext uri="{FF2B5EF4-FFF2-40B4-BE49-F238E27FC236}">
                <a16:creationId xmlns:a16="http://schemas.microsoft.com/office/drawing/2014/main" id="{3B3467FD-08A6-4039-BFDE-928F2507C14E}"/>
              </a:ext>
            </a:extLst>
          </p:cNvPr>
          <p:cNvPicPr>
            <a:picLocks noChangeAspect="1"/>
          </p:cNvPicPr>
          <p:nvPr/>
        </p:nvPicPr>
        <p:blipFill>
          <a:blip r:embed="rId2">
            <a:extLst>
              <a:ext uri="{28A0092B-C50C-407E-A947-70E740481C1C}">
                <a14:useLocalDpi xmlns:a14="http://schemas.microsoft.com/office/drawing/2010/main" val="0"/>
              </a:ext>
            </a:extLst>
          </a:blip>
          <a:srcRect t="1814" b="1814"/>
          <a:stretch/>
        </p:blipFill>
        <p:spPr>
          <a:xfrm>
            <a:off x="861751" y="866284"/>
            <a:ext cx="6560193" cy="4515831"/>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pic>
        <p:nvPicPr>
          <p:cNvPr id="26626" name="Picture 2" descr="100+ Free Microsoft &amp;amp; Windows 10 Images">
            <a:extLst>
              <a:ext uri="{FF2B5EF4-FFF2-40B4-BE49-F238E27FC236}">
                <a16:creationId xmlns:a16="http://schemas.microsoft.com/office/drawing/2014/main" id="{C11AF9E8-0919-43D7-9FEB-20FAD9177B20}"/>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591235" y="1839275"/>
            <a:ext cx="5014102" cy="2507051"/>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1">
            <a:extLst>
              <a:ext uri="{FF2B5EF4-FFF2-40B4-BE49-F238E27FC236}">
                <a16:creationId xmlns:a16="http://schemas.microsoft.com/office/drawing/2014/main" id="{FA6CC20E-9ABA-480E-BF55-7E3DEE0622F6}"/>
              </a:ext>
            </a:extLst>
          </p:cNvPr>
          <p:cNvSpPr txBox="1">
            <a:spLocks/>
          </p:cNvSpPr>
          <p:nvPr/>
        </p:nvSpPr>
        <p:spPr>
          <a:xfrm>
            <a:off x="7456296" y="496721"/>
            <a:ext cx="5622029"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latin typeface="Palatino Linotype" panose="02040502050505030304" pitchFamily="18" charset="0"/>
              </a:rPr>
              <a:t>Microsoft X </a:t>
            </a:r>
          </a:p>
          <a:p>
            <a:pPr algn="l"/>
            <a:r>
              <a:rPr lang="en-US" sz="4000" b="1" dirty="0">
                <a:latin typeface="Palatino Linotype" panose="02040502050505030304" pitchFamily="18" charset="0"/>
              </a:rPr>
              <a:t>Activision Blizzard </a:t>
            </a:r>
          </a:p>
          <a:p>
            <a:pPr algn="l"/>
            <a:r>
              <a:rPr lang="en-US" sz="4000" b="1" dirty="0">
                <a:latin typeface="Palatino Linotype" panose="02040502050505030304" pitchFamily="18" charset="0"/>
              </a:rPr>
              <a:t>Project</a:t>
            </a:r>
            <a:br>
              <a:rPr lang="en-US" sz="4000" b="1" dirty="0">
                <a:latin typeface="Palatino Linotype" panose="02040502050505030304" pitchFamily="18" charset="0"/>
              </a:rPr>
            </a:br>
            <a:r>
              <a:rPr lang="en-US" sz="4000" b="1" dirty="0">
                <a:latin typeface="Palatino Linotype" panose="02040502050505030304" pitchFamily="18" charset="0"/>
              </a:rPr>
              <a:t>Report</a:t>
            </a:r>
          </a:p>
        </p:txBody>
      </p:sp>
      <p:sp>
        <p:nvSpPr>
          <p:cNvPr id="25" name="Subtitle 2">
            <a:extLst>
              <a:ext uri="{FF2B5EF4-FFF2-40B4-BE49-F238E27FC236}">
                <a16:creationId xmlns:a16="http://schemas.microsoft.com/office/drawing/2014/main" id="{C966A999-DB0F-4407-906E-AC57AAC6AA8D}"/>
              </a:ext>
            </a:extLst>
          </p:cNvPr>
          <p:cNvSpPr txBox="1">
            <a:spLocks/>
          </p:cNvSpPr>
          <p:nvPr/>
        </p:nvSpPr>
        <p:spPr>
          <a:xfrm>
            <a:off x="7540518" y="4430000"/>
            <a:ext cx="4358714"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err="1">
                <a:latin typeface="Palatino Linotype" panose="02040502050505030304" pitchFamily="18" charset="0"/>
              </a:rPr>
              <a:t>CKRW</a:t>
            </a:r>
            <a:r>
              <a:rPr lang="en-US" sz="1800" dirty="0">
                <a:latin typeface="Palatino Linotype" panose="02040502050505030304" pitchFamily="18" charset="0"/>
              </a:rPr>
              <a:t> Consulting</a:t>
            </a:r>
          </a:p>
          <a:p>
            <a:pPr algn="l"/>
            <a:r>
              <a:rPr lang="en-US" sz="1800" dirty="0">
                <a:latin typeface="Palatino Linotype" panose="02040502050505030304" pitchFamily="18" charset="0"/>
                <a:ea typeface="Times New Roman" panose="02020603050405020304" pitchFamily="18" charset="0"/>
                <a:cs typeface="Arial" panose="020B0604020202020204" pitchFamily="34" charset="0"/>
              </a:rPr>
              <a:t>Christiana Wang, Kathy(Ruoxi) Zhang, Raj </a:t>
            </a:r>
            <a:r>
              <a:rPr lang="en-US" sz="1800" dirty="0" err="1">
                <a:latin typeface="Palatino Linotype" panose="02040502050505030304" pitchFamily="18" charset="0"/>
                <a:ea typeface="Times New Roman" panose="02020603050405020304" pitchFamily="18" charset="0"/>
                <a:cs typeface="Arial" panose="020B0604020202020204" pitchFamily="34" charset="0"/>
              </a:rPr>
              <a:t>Katru</a:t>
            </a:r>
            <a:r>
              <a:rPr lang="en-US" sz="1800" dirty="0">
                <a:latin typeface="Palatino Linotype" panose="02040502050505030304" pitchFamily="18" charset="0"/>
                <a:ea typeface="Times New Roman" panose="02020603050405020304" pitchFamily="18" charset="0"/>
                <a:cs typeface="Arial" panose="020B0604020202020204" pitchFamily="34" charset="0"/>
              </a:rPr>
              <a:t>, Wilson Weng</a:t>
            </a:r>
            <a:endParaRPr lang="en-US" sz="1800" dirty="0">
              <a:latin typeface="Palatino Linotype" panose="02040502050505030304" pitchFamily="18" charset="0"/>
              <a:ea typeface="等线" panose="02010600030101010101" pitchFamily="2" charset="-122"/>
              <a:cs typeface="Arial" panose="020B0604020202020204" pitchFamily="34" charset="0"/>
            </a:endParaRPr>
          </a:p>
          <a:p>
            <a:pPr algn="l"/>
            <a:endParaRPr lang="en-US" sz="2000" dirty="0">
              <a:latin typeface="Palatino Linotype" panose="02040502050505030304" pitchFamily="18" charset="0"/>
            </a:endParaRPr>
          </a:p>
        </p:txBody>
      </p:sp>
      <p:pic>
        <p:nvPicPr>
          <p:cNvPr id="27" name="Picture 26" descr="Logo&#10;&#10;Description automatically generated">
            <a:extLst>
              <a:ext uri="{FF2B5EF4-FFF2-40B4-BE49-F238E27FC236}">
                <a16:creationId xmlns:a16="http://schemas.microsoft.com/office/drawing/2014/main" id="{B2859EA1-8F27-4DE9-B6D3-655C73B25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635170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Revenue Analysis">
            <a:extLst>
              <a:ext uri="{FF2B5EF4-FFF2-40B4-BE49-F238E27FC236}">
                <a16:creationId xmlns:a16="http://schemas.microsoft.com/office/drawing/2014/main" id="{2B89AD39-CAF8-4470-B053-781850EE8ACF}"/>
              </a:ext>
            </a:extLst>
          </p:cNvPr>
          <p:cNvPicPr>
            <a:picLocks noChangeAspect="1"/>
          </p:cNvPicPr>
          <p:nvPr/>
        </p:nvPicPr>
        <p:blipFill rotWithShape="1">
          <a:blip r:embed="rId3">
            <a:extLst>
              <a:ext uri="{28A0092B-C50C-407E-A947-70E740481C1C}">
                <a14:useLocalDpi xmlns:a14="http://schemas.microsoft.com/office/drawing/2010/main" val="0"/>
              </a:ext>
            </a:extLst>
          </a:blip>
          <a:srcRect l="1943" t="47749" r="20487" b="41854"/>
          <a:stretch/>
        </p:blipFill>
        <p:spPr>
          <a:xfrm>
            <a:off x="350520" y="1714498"/>
            <a:ext cx="11643360" cy="2963213"/>
          </a:xfrm>
          <a:prstGeom prst="rect">
            <a:avLst/>
          </a:prstGeom>
        </p:spPr>
      </p:pic>
      <p:grpSp>
        <p:nvGrpSpPr>
          <p:cNvPr id="3" name="Group 2">
            <a:extLst>
              <a:ext uri="{FF2B5EF4-FFF2-40B4-BE49-F238E27FC236}">
                <a16:creationId xmlns:a16="http://schemas.microsoft.com/office/drawing/2014/main" id="{163C4BC8-BCAB-4774-A33C-6F22928B639B}"/>
              </a:ext>
            </a:extLst>
          </p:cNvPr>
          <p:cNvGrpSpPr/>
          <p:nvPr/>
        </p:nvGrpSpPr>
        <p:grpSpPr>
          <a:xfrm>
            <a:off x="0" y="180871"/>
            <a:ext cx="12192000" cy="589153"/>
            <a:chOff x="0" y="180871"/>
            <a:chExt cx="12192000" cy="589153"/>
          </a:xfrm>
        </p:grpSpPr>
        <p:sp>
          <p:nvSpPr>
            <p:cNvPr id="4" name="TextBox 3">
              <a:extLst>
                <a:ext uri="{FF2B5EF4-FFF2-40B4-BE49-F238E27FC236}">
                  <a16:creationId xmlns:a16="http://schemas.microsoft.com/office/drawing/2014/main" id="{2D3F1DE4-0370-420B-B0B3-2A28B223AB3D}"/>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Activision Blizzard: </a:t>
              </a:r>
              <a:r>
                <a:rPr kumimoji="0" lang="en-US" sz="24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Company Overview, Income, &amp; Ranking</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p>
          </p:txBody>
        </p:sp>
        <p:cxnSp>
          <p:nvCxnSpPr>
            <p:cNvPr id="5" name="Straight Connector 4">
              <a:extLst>
                <a:ext uri="{FF2B5EF4-FFF2-40B4-BE49-F238E27FC236}">
                  <a16:creationId xmlns:a16="http://schemas.microsoft.com/office/drawing/2014/main" id="{48B212C3-6C1F-46BD-AA5D-8E5BFEA28F35}"/>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3432EBB-2AAE-49F8-B7E2-208F6CEDBC71}"/>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EC359AE3-AAF0-4003-BE99-DAEA9A6136EA}"/>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Statista Activision Blizzard Report</a:t>
            </a:r>
          </a:p>
        </p:txBody>
      </p:sp>
      <p:pic>
        <p:nvPicPr>
          <p:cNvPr id="8" name="Picture 7" descr="Logo&#10;&#10;Description automatically generated">
            <a:extLst>
              <a:ext uri="{FF2B5EF4-FFF2-40B4-BE49-F238E27FC236}">
                <a16:creationId xmlns:a16="http://schemas.microsoft.com/office/drawing/2014/main" id="{F8D19259-DFA8-4F21-8F3C-60A1006C8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2362661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F2FDE5B-06EE-4EA7-89BC-67EE4D35E938}"/>
              </a:ext>
            </a:extLst>
          </p:cNvPr>
          <p:cNvGrpSpPr/>
          <p:nvPr/>
        </p:nvGrpSpPr>
        <p:grpSpPr>
          <a:xfrm>
            <a:off x="0" y="180871"/>
            <a:ext cx="12192000" cy="589153"/>
            <a:chOff x="0" y="180871"/>
            <a:chExt cx="12192000" cy="589153"/>
          </a:xfrm>
        </p:grpSpPr>
        <p:sp>
          <p:nvSpPr>
            <p:cNvPr id="4" name="TextBox 3">
              <a:extLst>
                <a:ext uri="{FF2B5EF4-FFF2-40B4-BE49-F238E27FC236}">
                  <a16:creationId xmlns:a16="http://schemas.microsoft.com/office/drawing/2014/main" id="{ED819E57-379A-49FA-A2D9-9643CCCD7EC7}"/>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Activision Blizzard: </a:t>
              </a:r>
              <a:r>
                <a:rPr kumimoji="0" lang="en-US" sz="24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Revenue by Platform &amp; Distribution Channel</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p>
          </p:txBody>
        </p:sp>
        <p:cxnSp>
          <p:nvCxnSpPr>
            <p:cNvPr id="5" name="Straight Connector 4">
              <a:extLst>
                <a:ext uri="{FF2B5EF4-FFF2-40B4-BE49-F238E27FC236}">
                  <a16:creationId xmlns:a16="http://schemas.microsoft.com/office/drawing/2014/main" id="{EA10C4B9-E42A-45E9-BC6E-B2E630C04E9D}"/>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4E04708-5A6C-484E-8055-31B89EBB3034}"/>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9F81FFA2-DC99-4EFB-8036-0F8FAE9488E6}"/>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Activision Blizzard Annual Reports</a:t>
            </a:r>
          </a:p>
        </p:txBody>
      </p:sp>
      <p:pic>
        <p:nvPicPr>
          <p:cNvPr id="8" name="Picture 7" descr="Logo&#10;&#10;Description automatically generated">
            <a:extLst>
              <a:ext uri="{FF2B5EF4-FFF2-40B4-BE49-F238E27FC236}">
                <a16:creationId xmlns:a16="http://schemas.microsoft.com/office/drawing/2014/main" id="{51F23439-3486-435C-A6BE-AAD4BB61F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pic>
        <p:nvPicPr>
          <p:cNvPr id="10" name="Picture 9" descr="Chart&#10;&#10;Description automatically generated">
            <a:extLst>
              <a:ext uri="{FF2B5EF4-FFF2-40B4-BE49-F238E27FC236}">
                <a16:creationId xmlns:a16="http://schemas.microsoft.com/office/drawing/2014/main" id="{799AB72D-27CA-4E18-B084-C143FB36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935" y="938468"/>
            <a:ext cx="11408129" cy="5303980"/>
          </a:xfrm>
          <a:prstGeom prst="rect">
            <a:avLst/>
          </a:prstGeom>
        </p:spPr>
      </p:pic>
    </p:spTree>
    <p:extLst>
      <p:ext uri="{BB962C8B-B14F-4D97-AF65-F5344CB8AC3E}">
        <p14:creationId xmlns:p14="http://schemas.microsoft.com/office/powerpoint/2010/main" val="1531838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703ACA0-E548-4B9D-87E4-A5F9A24F97B9}"/>
              </a:ext>
            </a:extLst>
          </p:cNvPr>
          <p:cNvGrpSpPr/>
          <p:nvPr/>
        </p:nvGrpSpPr>
        <p:grpSpPr>
          <a:xfrm>
            <a:off x="0" y="180871"/>
            <a:ext cx="12192000" cy="589153"/>
            <a:chOff x="0" y="180871"/>
            <a:chExt cx="12192000" cy="589153"/>
          </a:xfrm>
        </p:grpSpPr>
        <p:sp>
          <p:nvSpPr>
            <p:cNvPr id="4" name="TextBox 3">
              <a:extLst>
                <a:ext uri="{FF2B5EF4-FFF2-40B4-BE49-F238E27FC236}">
                  <a16:creationId xmlns:a16="http://schemas.microsoft.com/office/drawing/2014/main" id="{5B527273-DE41-4CC4-BB05-085BE4362AA6}"/>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Activision Blizzard: </a:t>
              </a:r>
              <a:r>
                <a:rPr kumimoji="0" lang="en-US" sz="24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Revenue by Type</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p>
          </p:txBody>
        </p:sp>
        <p:cxnSp>
          <p:nvCxnSpPr>
            <p:cNvPr id="5" name="Straight Connector 4">
              <a:extLst>
                <a:ext uri="{FF2B5EF4-FFF2-40B4-BE49-F238E27FC236}">
                  <a16:creationId xmlns:a16="http://schemas.microsoft.com/office/drawing/2014/main" id="{FCE4D04F-92B4-4E17-81F1-5A1F78B882A4}"/>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A856B3C-A4E3-4547-8556-AFA9BE34F353}"/>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AEF69884-812D-47B7-9FE2-8911DD44E779}"/>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Activision Blizzard Annual Reports</a:t>
            </a:r>
          </a:p>
        </p:txBody>
      </p:sp>
      <p:pic>
        <p:nvPicPr>
          <p:cNvPr id="8" name="Picture 7" descr="Logo&#10;&#10;Description automatically generated">
            <a:extLst>
              <a:ext uri="{FF2B5EF4-FFF2-40B4-BE49-F238E27FC236}">
                <a16:creationId xmlns:a16="http://schemas.microsoft.com/office/drawing/2014/main" id="{13EC49DB-61B5-4491-995E-826680A82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pic>
        <p:nvPicPr>
          <p:cNvPr id="10" name="Picture 9" descr="Chart&#10;&#10;Description automatically generated">
            <a:extLst>
              <a:ext uri="{FF2B5EF4-FFF2-40B4-BE49-F238E27FC236}">
                <a16:creationId xmlns:a16="http://schemas.microsoft.com/office/drawing/2014/main" id="{9F827081-8371-4670-A505-006D190A2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77" y="1908678"/>
            <a:ext cx="11377646" cy="3040643"/>
          </a:xfrm>
          <a:prstGeom prst="rect">
            <a:avLst/>
          </a:prstGeom>
        </p:spPr>
      </p:pic>
    </p:spTree>
    <p:extLst>
      <p:ext uri="{BB962C8B-B14F-4D97-AF65-F5344CB8AC3E}">
        <p14:creationId xmlns:p14="http://schemas.microsoft.com/office/powerpoint/2010/main" val="329382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light, dark, laser, night sky&#10;&#10;Description automatically generated">
            <a:extLst>
              <a:ext uri="{FF2B5EF4-FFF2-40B4-BE49-F238E27FC236}">
                <a16:creationId xmlns:a16="http://schemas.microsoft.com/office/drawing/2014/main" id="{81B1CF4E-D451-4B65-B75D-9C29A0831172}"/>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17840"/>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450850-F0FB-462D-8694-EA2542BDEA35}"/>
              </a:ext>
            </a:extLst>
          </p:cNvPr>
          <p:cNvSpPr>
            <a:spLocks noGrp="1"/>
          </p:cNvSpPr>
          <p:nvPr>
            <p:ph type="title"/>
          </p:nvPr>
        </p:nvSpPr>
        <p:spPr>
          <a:xfrm>
            <a:off x="347031" y="1173319"/>
            <a:ext cx="3438144" cy="1124712"/>
          </a:xfrm>
        </p:spPr>
        <p:txBody>
          <a:bodyPr anchor="b">
            <a:noAutofit/>
          </a:bodyPr>
          <a:lstStyle/>
          <a:p>
            <a:pPr>
              <a:lnSpc>
                <a:spcPct val="120000"/>
              </a:lnSpc>
            </a:pPr>
            <a:r>
              <a:rPr lang="en-US" sz="2800" b="1" dirty="0">
                <a:latin typeface="Palatino Linotype" panose="02040502050505030304" pitchFamily="18" charset="0"/>
              </a:rPr>
              <a:t>Old Games Analysis</a:t>
            </a:r>
          </a:p>
        </p:txBody>
      </p:sp>
      <p:sp>
        <p:nvSpPr>
          <p:cNvPr id="32"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3DF9E805-BC1B-4F26-BE98-1D826CFD9A93}"/>
              </a:ext>
            </a:extLst>
          </p:cNvPr>
          <p:cNvSpPr>
            <a:spLocks noGrp="1"/>
          </p:cNvSpPr>
          <p:nvPr>
            <p:ph idx="1"/>
          </p:nvPr>
        </p:nvSpPr>
        <p:spPr>
          <a:xfrm>
            <a:off x="0" y="2757243"/>
            <a:ext cx="5007022" cy="3207258"/>
          </a:xfrm>
        </p:spPr>
        <p:txBody>
          <a:bodyPr anchor="t">
            <a:normAutofit/>
          </a:bodyPr>
          <a:lstStyle/>
          <a:p>
            <a:pPr marL="800100" lvl="1" indent="-342900">
              <a:lnSpc>
                <a:spcPct val="120000"/>
              </a:lnSpc>
              <a:buFont typeface="+mj-lt"/>
              <a:buAutoNum type="alphaLcPeriod"/>
            </a:pPr>
            <a:r>
              <a:rPr lang="en-US" sz="2000" i="0" dirty="0">
                <a:solidFill>
                  <a:srgbClr val="000000"/>
                </a:solidFill>
                <a:effectLst/>
                <a:latin typeface="Palatino Linotype" panose="02040502050505030304" pitchFamily="18" charset="0"/>
              </a:rPr>
              <a:t>Popular Genre Analysis</a:t>
            </a:r>
            <a:endParaRPr lang="en-US" sz="2000" dirty="0">
              <a:latin typeface="Palatino Linotype" panose="02040502050505030304" pitchFamily="18" charset="0"/>
            </a:endParaRPr>
          </a:p>
          <a:p>
            <a:pPr marL="800100" lvl="1" indent="-342900">
              <a:lnSpc>
                <a:spcPct val="120000"/>
              </a:lnSpc>
              <a:buFont typeface="+mj-lt"/>
              <a:buAutoNum type="alphaLcPeriod"/>
            </a:pPr>
            <a:r>
              <a:rPr lang="en-US" sz="2000" i="0" dirty="0">
                <a:solidFill>
                  <a:srgbClr val="000000"/>
                </a:solidFill>
                <a:effectLst/>
                <a:latin typeface="Palatino Linotype" panose="02040502050505030304" pitchFamily="18" charset="0"/>
              </a:rPr>
              <a:t>Popular Genre &amp; Platform Cross Analysis</a:t>
            </a:r>
          </a:p>
          <a:p>
            <a:pPr marL="800100" lvl="1" indent="-342900">
              <a:lnSpc>
                <a:spcPct val="120000"/>
              </a:lnSpc>
              <a:buFont typeface="+mj-lt"/>
              <a:buAutoNum type="alphaLcPeriod"/>
            </a:pPr>
            <a:r>
              <a:rPr lang="en-US" sz="2000" dirty="0">
                <a:solidFill>
                  <a:srgbClr val="000000"/>
                </a:solidFill>
                <a:latin typeface="Palatino Linotype" panose="02040502050505030304" pitchFamily="18" charset="0"/>
              </a:rPr>
              <a:t>Game Relaunch Recommendations</a:t>
            </a:r>
            <a:br>
              <a:rPr lang="en-US" sz="2000" dirty="0">
                <a:latin typeface="Palatino Linotype" panose="02040502050505030304" pitchFamily="18" charset="0"/>
              </a:rPr>
            </a:br>
            <a:endParaRPr lang="en-US" sz="2000" dirty="0">
              <a:latin typeface="Palatino Linotype" panose="02040502050505030304" pitchFamily="18" charset="0"/>
            </a:endParaRPr>
          </a:p>
          <a:p>
            <a:pPr marL="342900" indent="-342900">
              <a:lnSpc>
                <a:spcPct val="120000"/>
              </a:lnSpc>
              <a:buFont typeface="+mj-lt"/>
              <a:buAutoNum type="alphaLcPeriod"/>
            </a:pPr>
            <a:endParaRPr lang="en-US" sz="2000" dirty="0">
              <a:latin typeface="Palatino Linotype" panose="02040502050505030304" pitchFamily="18" charset="0"/>
            </a:endParaRPr>
          </a:p>
          <a:p>
            <a:pPr marL="342900" indent="-342900">
              <a:lnSpc>
                <a:spcPct val="120000"/>
              </a:lnSpc>
              <a:buFont typeface="+mj-lt"/>
              <a:buAutoNum type="alphaLcPeriod"/>
            </a:pPr>
            <a:endParaRPr lang="en-US" sz="2000" dirty="0">
              <a:solidFill>
                <a:schemeClr val="bg1">
                  <a:lumMod val="85000"/>
                </a:schemeClr>
              </a:solidFill>
              <a:latin typeface="Palatino Linotype" panose="02040502050505030304" pitchFamily="18" charset="0"/>
            </a:endParaRPr>
          </a:p>
        </p:txBody>
      </p:sp>
      <p:sp>
        <p:nvSpPr>
          <p:cNvPr id="10" name="Rectangle 9">
            <a:extLst>
              <a:ext uri="{FF2B5EF4-FFF2-40B4-BE49-F238E27FC236}">
                <a16:creationId xmlns:a16="http://schemas.microsoft.com/office/drawing/2014/main" id="{C95653A0-4B89-40F9-AC35-E0569A85FA5A}"/>
              </a:ext>
            </a:extLst>
          </p:cNvPr>
          <p:cNvSpPr/>
          <p:nvPr/>
        </p:nvSpPr>
        <p:spPr bwMode="gray">
          <a:xfrm>
            <a:off x="0" y="1816771"/>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descr="Logo&#10;&#10;Description automatically generated">
            <a:extLst>
              <a:ext uri="{FF2B5EF4-FFF2-40B4-BE49-F238E27FC236}">
                <a16:creationId xmlns:a16="http://schemas.microsoft.com/office/drawing/2014/main" id="{F3CC3266-AE37-47F5-A4BB-41455BDFC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2903701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A picture containing light, dark, laser, night sky&#10;&#10;Description automatically generated">
            <a:extLst>
              <a:ext uri="{FF2B5EF4-FFF2-40B4-BE49-F238E27FC236}">
                <a16:creationId xmlns:a16="http://schemas.microsoft.com/office/drawing/2014/main" id="{A943AE9E-E4A4-448A-AD51-7EB4E310C03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l="2725" t="28299" r="7092" b="26714"/>
          <a:stretch/>
        </p:blipFill>
        <p:spPr>
          <a:xfrm>
            <a:off x="1160704" y="1668781"/>
            <a:ext cx="9870366" cy="352043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3" name="Group 2">
            <a:extLst>
              <a:ext uri="{FF2B5EF4-FFF2-40B4-BE49-F238E27FC236}">
                <a16:creationId xmlns:a16="http://schemas.microsoft.com/office/drawing/2014/main" id="{B703ACA0-E548-4B9D-87E4-A5F9A24F97B9}"/>
              </a:ext>
            </a:extLst>
          </p:cNvPr>
          <p:cNvGrpSpPr/>
          <p:nvPr/>
        </p:nvGrpSpPr>
        <p:grpSpPr>
          <a:xfrm>
            <a:off x="0" y="96650"/>
            <a:ext cx="12192000" cy="589153"/>
            <a:chOff x="0" y="180871"/>
            <a:chExt cx="12192000" cy="589153"/>
          </a:xfrm>
        </p:grpSpPr>
        <p:sp>
          <p:nvSpPr>
            <p:cNvPr id="4" name="TextBox 3">
              <a:extLst>
                <a:ext uri="{FF2B5EF4-FFF2-40B4-BE49-F238E27FC236}">
                  <a16:creationId xmlns:a16="http://schemas.microsoft.com/office/drawing/2014/main" id="{5B527273-DE41-4CC4-BB05-085BE4362AA6}"/>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Bring Back the Old Games: Logics</a:t>
              </a:r>
            </a:p>
          </p:txBody>
        </p:sp>
        <p:cxnSp>
          <p:nvCxnSpPr>
            <p:cNvPr id="5" name="Straight Connector 4">
              <a:extLst>
                <a:ext uri="{FF2B5EF4-FFF2-40B4-BE49-F238E27FC236}">
                  <a16:creationId xmlns:a16="http://schemas.microsoft.com/office/drawing/2014/main" id="{FCE4D04F-92B4-4E17-81F1-5A1F78B882A4}"/>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A856B3C-A4E3-4547-8556-AFA9BE34F353}"/>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pic>
        <p:nvPicPr>
          <p:cNvPr id="8" name="Picture 7" descr="Logo&#10;&#10;Description automatically generated">
            <a:extLst>
              <a:ext uri="{FF2B5EF4-FFF2-40B4-BE49-F238E27FC236}">
                <a16:creationId xmlns:a16="http://schemas.microsoft.com/office/drawing/2014/main" id="{13EC49DB-61B5-4491-995E-826680A82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0" name="Content Placeholder 8">
            <a:extLst>
              <a:ext uri="{FF2B5EF4-FFF2-40B4-BE49-F238E27FC236}">
                <a16:creationId xmlns:a16="http://schemas.microsoft.com/office/drawing/2014/main" id="{506315E3-46A1-4881-BD11-41D18CBCE93B}"/>
              </a:ext>
            </a:extLst>
          </p:cNvPr>
          <p:cNvSpPr txBox="1">
            <a:spLocks/>
          </p:cNvSpPr>
          <p:nvPr/>
        </p:nvSpPr>
        <p:spPr>
          <a:xfrm>
            <a:off x="1525934" y="2548736"/>
            <a:ext cx="9203025" cy="1760528"/>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342900" indent="-342900" algn="l">
              <a:lnSpc>
                <a:spcPct val="120000"/>
              </a:lnSpc>
              <a:buFont typeface="Arial" panose="020B0604020202020204" pitchFamily="34" charset="0"/>
              <a:buChar char="•"/>
            </a:pPr>
            <a:r>
              <a:rPr lang="en-US" sz="2000" b="1" kern="0" dirty="0">
                <a:latin typeface="Palatino Linotype" panose="02040502050505030304" pitchFamily="18" charset="0"/>
              </a:rPr>
              <a:t>Determine genres and platforms of games are popular now and in the future</a:t>
            </a:r>
          </a:p>
          <a:p>
            <a:pPr marL="342900" indent="-342900" algn="l">
              <a:lnSpc>
                <a:spcPct val="120000"/>
              </a:lnSpc>
              <a:buFont typeface="Arial" panose="020B0604020202020204" pitchFamily="34" charset="0"/>
              <a:buChar char="•"/>
            </a:pPr>
            <a:r>
              <a:rPr lang="en-US" sz="2000" b="1" kern="0" dirty="0">
                <a:latin typeface="Palatino Linotype" panose="02040502050505030304" pitchFamily="18" charset="0"/>
              </a:rPr>
              <a:t>Find the old Activision Blizzard games that fit these patterns</a:t>
            </a:r>
          </a:p>
          <a:p>
            <a:pPr marL="342900" indent="-342900" algn="l">
              <a:lnSpc>
                <a:spcPct val="120000"/>
              </a:lnSpc>
              <a:buFont typeface="Arial" panose="020B0604020202020204" pitchFamily="34" charset="0"/>
              <a:buChar char="•"/>
            </a:pPr>
            <a:r>
              <a:rPr lang="en-US" sz="2000" b="1" kern="0" dirty="0">
                <a:latin typeface="Palatino Linotype" panose="02040502050505030304" pitchFamily="18" charset="0"/>
              </a:rPr>
              <a:t>Choose the suitable old games to revive</a:t>
            </a:r>
          </a:p>
        </p:txBody>
      </p:sp>
    </p:spTree>
    <p:extLst>
      <p:ext uri="{BB962C8B-B14F-4D97-AF65-F5344CB8AC3E}">
        <p14:creationId xmlns:p14="http://schemas.microsoft.com/office/powerpoint/2010/main" val="268469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14C4ACF0-4D71-4065-9910-76916BA69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884" y="1600411"/>
            <a:ext cx="6107116" cy="2344571"/>
          </a:xfrm>
          <a:prstGeom prst="rect">
            <a:avLst/>
          </a:prstGeom>
        </p:spPr>
      </p:pic>
      <p:pic>
        <p:nvPicPr>
          <p:cNvPr id="7" name="Picture 6" descr="Table&#10;&#10;Description automatically generated">
            <a:extLst>
              <a:ext uri="{FF2B5EF4-FFF2-40B4-BE49-F238E27FC236}">
                <a16:creationId xmlns:a16="http://schemas.microsoft.com/office/drawing/2014/main" id="{FD1AABF7-BB10-4599-B581-02453E050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253" y="4715692"/>
            <a:ext cx="9554982" cy="1541417"/>
          </a:xfrm>
          <a:prstGeom prst="rect">
            <a:avLst/>
          </a:prstGeom>
        </p:spPr>
      </p:pic>
      <p:pic>
        <p:nvPicPr>
          <p:cNvPr id="6" name="Picture 5" descr="Logo&#10;&#10;Description automatically generated">
            <a:extLst>
              <a:ext uri="{FF2B5EF4-FFF2-40B4-BE49-F238E27FC236}">
                <a16:creationId xmlns:a16="http://schemas.microsoft.com/office/drawing/2014/main" id="{CD2162EB-E416-4813-8887-8842B71CC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8" name="TextBox 7">
            <a:extLst>
              <a:ext uri="{FF2B5EF4-FFF2-40B4-BE49-F238E27FC236}">
                <a16:creationId xmlns:a16="http://schemas.microsoft.com/office/drawing/2014/main" id="{FE2D8699-B0C5-4D7D-990A-FD1069FFCC5A}"/>
              </a:ext>
            </a:extLst>
          </p:cNvPr>
          <p:cNvSpPr txBox="1"/>
          <p:nvPr/>
        </p:nvSpPr>
        <p:spPr>
          <a:xfrm>
            <a:off x="466997" y="1232324"/>
            <a:ext cx="5705203" cy="3416320"/>
          </a:xfrm>
          <a:prstGeom prst="rect">
            <a:avLst/>
          </a:prstGeom>
          <a:noFill/>
        </p:spPr>
        <p:txBody>
          <a:bodyPr wrap="square">
            <a:spAutoFit/>
          </a:bodyPr>
          <a:lstStyle/>
          <a:p>
            <a:r>
              <a:rPr lang="en-US" sz="1800" b="1" i="0" dirty="0">
                <a:solidFill>
                  <a:srgbClr val="000000"/>
                </a:solidFill>
                <a:effectLst/>
                <a:latin typeface="PalatinoLinotype-0-75"/>
              </a:rPr>
              <a:t>Dataset Explanation:</a:t>
            </a:r>
            <a:br>
              <a:rPr lang="en-US" sz="1800" b="1" i="0" dirty="0">
                <a:solidFill>
                  <a:srgbClr val="000000"/>
                </a:solidFill>
                <a:effectLst/>
                <a:latin typeface="PalatinoLinotype-0-75"/>
              </a:rPr>
            </a:br>
            <a:r>
              <a:rPr lang="en-US" sz="1800" b="0" i="0" dirty="0">
                <a:solidFill>
                  <a:srgbClr val="000000"/>
                </a:solidFill>
                <a:effectLst/>
                <a:latin typeface="PalatinoLinotype-0-50"/>
              </a:rPr>
              <a:t>The </a:t>
            </a:r>
            <a:r>
              <a:rPr lang="en-US" sz="1800" b="0" i="1" dirty="0">
                <a:solidFill>
                  <a:srgbClr val="000000"/>
                </a:solidFill>
                <a:effectLst/>
                <a:latin typeface="PalatinoLinotype-1-50"/>
              </a:rPr>
              <a:t>Top Video Games 1995-2021 </a:t>
            </a:r>
            <a:r>
              <a:rPr lang="en-US" sz="1800" b="0" i="1" dirty="0" err="1">
                <a:solidFill>
                  <a:srgbClr val="000000"/>
                </a:solidFill>
                <a:effectLst/>
                <a:latin typeface="PalatinoLinotype-1-50"/>
              </a:rPr>
              <a:t>Metacritics</a:t>
            </a:r>
            <a:r>
              <a:rPr lang="en-US" sz="1800" b="0" i="1" dirty="0">
                <a:solidFill>
                  <a:srgbClr val="000000"/>
                </a:solidFill>
                <a:effectLst/>
                <a:latin typeface="PalatinoLinotype-1-50"/>
              </a:rPr>
              <a:t> </a:t>
            </a:r>
            <a:r>
              <a:rPr lang="en-US" sz="1800" b="0" i="0" dirty="0">
                <a:solidFill>
                  <a:srgbClr val="000000"/>
                </a:solidFill>
                <a:effectLst/>
                <a:latin typeface="PalatinoLinotype-0-50"/>
              </a:rPr>
              <a:t>dataset contains the top 200 console games published each year based on </a:t>
            </a:r>
            <a:r>
              <a:rPr lang="en-US" sz="1800" b="0" i="0" dirty="0" err="1">
                <a:solidFill>
                  <a:srgbClr val="000000"/>
                </a:solidFill>
                <a:effectLst/>
                <a:latin typeface="PalatinoLinotype-0-50"/>
              </a:rPr>
              <a:t>Metascore</a:t>
            </a:r>
            <a:r>
              <a:rPr lang="en-US" sz="1800" b="0" i="0" dirty="0">
                <a:solidFill>
                  <a:srgbClr val="000000"/>
                </a:solidFill>
                <a:effectLst/>
                <a:latin typeface="PalatinoLinotype-0-50"/>
              </a:rPr>
              <a:t> from 1995-2021, with game names, platforms, </a:t>
            </a:r>
            <a:r>
              <a:rPr lang="en-US" sz="1800" b="0" i="0" dirty="0" err="1">
                <a:solidFill>
                  <a:srgbClr val="000000"/>
                </a:solidFill>
                <a:effectLst/>
                <a:latin typeface="PalatinoLinotype-0-50"/>
              </a:rPr>
              <a:t>MetaScores</a:t>
            </a:r>
            <a:r>
              <a:rPr lang="en-US" sz="1800" b="0" i="0" dirty="0">
                <a:solidFill>
                  <a:srgbClr val="000000"/>
                </a:solidFill>
                <a:effectLst/>
                <a:latin typeface="PalatinoLinotype-0-50"/>
              </a:rPr>
              <a:t>, and User Review Scores listed.</a:t>
            </a:r>
            <a:br>
              <a:rPr lang="en-US" sz="1800" b="0" i="0" dirty="0">
                <a:solidFill>
                  <a:srgbClr val="000000"/>
                </a:solidFill>
                <a:effectLst/>
                <a:latin typeface="PalatinoLinotype-0-50"/>
              </a:rPr>
            </a:br>
            <a:r>
              <a:rPr lang="en-US" sz="1800" b="0" i="0" dirty="0">
                <a:solidFill>
                  <a:srgbClr val="000000"/>
                </a:solidFill>
                <a:effectLst/>
                <a:latin typeface="PalatinoLinotype-0-50"/>
              </a:rPr>
              <a:t>To enable genre analysis, we then selected top 10 console games published each year based on </a:t>
            </a:r>
            <a:r>
              <a:rPr lang="en-US" sz="1800" b="0" i="0" dirty="0" err="1">
                <a:solidFill>
                  <a:srgbClr val="000000"/>
                </a:solidFill>
                <a:effectLst/>
                <a:latin typeface="PalatinoLinotype-0-50"/>
              </a:rPr>
              <a:t>Metascore</a:t>
            </a:r>
            <a:r>
              <a:rPr lang="en-US" sz="1800" b="0" i="0" dirty="0">
                <a:solidFill>
                  <a:srgbClr val="000000"/>
                </a:solidFill>
                <a:effectLst/>
                <a:latin typeface="PalatinoLinotype-0-50"/>
              </a:rPr>
              <a:t> from 2010-2021 and added the genres of each game manually through standardized research.</a:t>
            </a:r>
            <a:br>
              <a:rPr lang="en-US" sz="1800" b="0" i="0" dirty="0">
                <a:solidFill>
                  <a:srgbClr val="000000"/>
                </a:solidFill>
                <a:effectLst/>
                <a:latin typeface="PalatinoLinotype-0-50"/>
              </a:rPr>
            </a:br>
            <a:r>
              <a:rPr lang="en-US" sz="1800" b="0" i="0" dirty="0">
                <a:solidFill>
                  <a:srgbClr val="000000"/>
                </a:solidFill>
                <a:effectLst/>
                <a:latin typeface="PalatinoLinotype-0-50"/>
              </a:rPr>
              <a:t>*RPG: Role-Playing Game</a:t>
            </a:r>
            <a:r>
              <a:rPr lang="en-US" dirty="0"/>
              <a:t> </a:t>
            </a:r>
            <a:br>
              <a:rPr lang="en-US" dirty="0"/>
            </a:br>
            <a:endParaRPr lang="en-US" dirty="0"/>
          </a:p>
        </p:txBody>
      </p:sp>
      <p:grpSp>
        <p:nvGrpSpPr>
          <p:cNvPr id="9" name="Group 8">
            <a:extLst>
              <a:ext uri="{FF2B5EF4-FFF2-40B4-BE49-F238E27FC236}">
                <a16:creationId xmlns:a16="http://schemas.microsoft.com/office/drawing/2014/main" id="{4094C13A-714F-4793-BC4A-E60102675BEC}"/>
              </a:ext>
            </a:extLst>
          </p:cNvPr>
          <p:cNvGrpSpPr/>
          <p:nvPr/>
        </p:nvGrpSpPr>
        <p:grpSpPr>
          <a:xfrm>
            <a:off x="0" y="180871"/>
            <a:ext cx="12192000" cy="830997"/>
            <a:chOff x="0" y="180871"/>
            <a:chExt cx="12192000" cy="830997"/>
          </a:xfrm>
        </p:grpSpPr>
        <p:sp>
          <p:nvSpPr>
            <p:cNvPr id="10" name="TextBox 9">
              <a:extLst>
                <a:ext uri="{FF2B5EF4-FFF2-40B4-BE49-F238E27FC236}">
                  <a16:creationId xmlns:a16="http://schemas.microsoft.com/office/drawing/2014/main" id="{D8A4B4F6-9BFE-4784-BE74-D85BCE577748}"/>
                </a:ext>
              </a:extLst>
            </p:cNvPr>
            <p:cNvSpPr txBox="1"/>
            <p:nvPr/>
          </p:nvSpPr>
          <p:spPr>
            <a:xfrm>
              <a:off x="200966" y="180871"/>
              <a:ext cx="10379947" cy="830997"/>
            </a:xfrm>
            <a:prstGeom prst="rect">
              <a:avLst/>
            </a:prstGeom>
            <a:noFill/>
          </p:spPr>
          <p:txBody>
            <a:bodyPr wrap="square" rtlCol="0">
              <a:spAutoFit/>
            </a:bodyPr>
            <a:lstStyle/>
            <a:p>
              <a:pPr>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Old Games Analysis: Dataset--Top Video Games 1995-2021 </a:t>
              </a:r>
              <a:r>
                <a:rPr kumimoji="0" lang="en-US" sz="2400" b="0" i="0" u="none" strike="noStrike" kern="1200" cap="none" spc="0" normalizeH="0" baseline="0" noProof="0" dirty="0" err="1">
                  <a:ln>
                    <a:noFill/>
                  </a:ln>
                  <a:solidFill>
                    <a:prstClr val="black"/>
                  </a:solidFill>
                  <a:effectLst/>
                  <a:uLnTx/>
                  <a:uFillTx/>
                  <a:latin typeface="Palatino Linotype" panose="02040502050505030304" pitchFamily="18" charset="0"/>
                  <a:ea typeface="+mn-ea"/>
                  <a:cs typeface="+mn-cs"/>
                </a:rPr>
                <a:t>Metacritics</a:t>
              </a: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p>
          </p:txBody>
        </p:sp>
        <p:cxnSp>
          <p:nvCxnSpPr>
            <p:cNvPr id="11" name="Straight Connector 10">
              <a:extLst>
                <a:ext uri="{FF2B5EF4-FFF2-40B4-BE49-F238E27FC236}">
                  <a16:creationId xmlns:a16="http://schemas.microsoft.com/office/drawing/2014/main" id="{198B9B81-ACBA-4728-A15D-FF42DDE754B7}"/>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7DB532F-95B0-4292-AE40-F87592E2DB67}"/>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spTree>
    <p:extLst>
      <p:ext uri="{BB962C8B-B14F-4D97-AF65-F5344CB8AC3E}">
        <p14:creationId xmlns:p14="http://schemas.microsoft.com/office/powerpoint/2010/main" val="1222918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D84588-DE41-4FBF-B198-D2EE3C4D2BEB}"/>
              </a:ext>
            </a:extLst>
          </p:cNvPr>
          <p:cNvGrpSpPr/>
          <p:nvPr/>
        </p:nvGrpSpPr>
        <p:grpSpPr>
          <a:xfrm>
            <a:off x="0" y="180871"/>
            <a:ext cx="12192000" cy="589153"/>
            <a:chOff x="0" y="180871"/>
            <a:chExt cx="12192000" cy="589153"/>
          </a:xfrm>
        </p:grpSpPr>
        <p:sp>
          <p:nvSpPr>
            <p:cNvPr id="4" name="TextBox 3">
              <a:extLst>
                <a:ext uri="{FF2B5EF4-FFF2-40B4-BE49-F238E27FC236}">
                  <a16:creationId xmlns:a16="http://schemas.microsoft.com/office/drawing/2014/main" id="{BDB4979F-31F4-429D-8CA8-C6F65294A399}"/>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Old Games Analysis: Popular Genre Analysis (View in Tableau) </a:t>
              </a:r>
            </a:p>
          </p:txBody>
        </p:sp>
        <p:cxnSp>
          <p:nvCxnSpPr>
            <p:cNvPr id="5" name="Straight Connector 4">
              <a:extLst>
                <a:ext uri="{FF2B5EF4-FFF2-40B4-BE49-F238E27FC236}">
                  <a16:creationId xmlns:a16="http://schemas.microsoft.com/office/drawing/2014/main" id="{D540C2FB-5920-400F-B425-567FA8C720B7}"/>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9452BB-496A-4F89-B998-DF643AF9E40B}"/>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EAFCD99A-61AA-4ABD-BB11-7E6BDB80BC3E}"/>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Top Video Games 1995-2021 Metacritic. Metacritic, Statista</a:t>
            </a:r>
          </a:p>
        </p:txBody>
      </p:sp>
      <p:grpSp>
        <p:nvGrpSpPr>
          <p:cNvPr id="2" name="Group 1">
            <a:extLst>
              <a:ext uri="{FF2B5EF4-FFF2-40B4-BE49-F238E27FC236}">
                <a16:creationId xmlns:a16="http://schemas.microsoft.com/office/drawing/2014/main" id="{86E70758-4D5B-4E5A-BDFA-0A65C1459223}"/>
              </a:ext>
            </a:extLst>
          </p:cNvPr>
          <p:cNvGrpSpPr/>
          <p:nvPr/>
        </p:nvGrpSpPr>
        <p:grpSpPr>
          <a:xfrm>
            <a:off x="2585749" y="1849484"/>
            <a:ext cx="7020501" cy="3515729"/>
            <a:chOff x="2585749" y="1995176"/>
            <a:chExt cx="7020501" cy="3515729"/>
          </a:xfrm>
        </p:grpSpPr>
        <p:pic>
          <p:nvPicPr>
            <p:cNvPr id="9" name="Picture 8" descr="A picture containing graphical user interface&#10;&#10;Description automatically generated">
              <a:extLst>
                <a:ext uri="{FF2B5EF4-FFF2-40B4-BE49-F238E27FC236}">
                  <a16:creationId xmlns:a16="http://schemas.microsoft.com/office/drawing/2014/main" id="{466F65CB-ADFC-4C0E-89A7-C24F7039DFCC}"/>
                </a:ext>
              </a:extLst>
            </p:cNvPr>
            <p:cNvPicPr>
              <a:picLocks noChangeAspect="1"/>
            </p:cNvPicPr>
            <p:nvPr/>
          </p:nvPicPr>
          <p:blipFill rotWithShape="1">
            <a:blip r:embed="rId3">
              <a:extLst>
                <a:ext uri="{28A0092B-C50C-407E-A947-70E740481C1C}">
                  <a14:useLocalDpi xmlns:a14="http://schemas.microsoft.com/office/drawing/2010/main" val="0"/>
                </a:ext>
              </a:extLst>
            </a:blip>
            <a:srcRect r="54677" b="66484"/>
            <a:stretch/>
          </p:blipFill>
          <p:spPr>
            <a:xfrm>
              <a:off x="2585749" y="1995176"/>
              <a:ext cx="7020501" cy="3066809"/>
            </a:xfrm>
            <a:prstGeom prst="rect">
              <a:avLst/>
            </a:prstGeom>
          </p:spPr>
        </p:pic>
        <p:pic>
          <p:nvPicPr>
            <p:cNvPr id="10" name="Picture 4" descr="A picture containing chart&#10;&#10;Description automatically generated">
              <a:extLst>
                <a:ext uri="{FF2B5EF4-FFF2-40B4-BE49-F238E27FC236}">
                  <a16:creationId xmlns:a16="http://schemas.microsoft.com/office/drawing/2014/main" id="{7F65FAE6-A2C4-47BD-8DA8-B8A71E04B2CC}"/>
                </a:ext>
              </a:extLst>
            </p:cNvPr>
            <p:cNvPicPr>
              <a:picLocks noChangeAspect="1"/>
            </p:cNvPicPr>
            <p:nvPr/>
          </p:nvPicPr>
          <p:blipFill rotWithShape="1">
            <a:blip r:embed="rId4"/>
            <a:srcRect t="82172"/>
            <a:stretch/>
          </p:blipFill>
          <p:spPr>
            <a:xfrm>
              <a:off x="2877208" y="4843179"/>
              <a:ext cx="6168199" cy="667726"/>
            </a:xfrm>
            <a:prstGeom prst="rect">
              <a:avLst/>
            </a:prstGeom>
          </p:spPr>
        </p:pic>
      </p:grpSp>
      <p:pic>
        <p:nvPicPr>
          <p:cNvPr id="11" name="Picture 10" descr="Logo&#10;&#10;Description automatically generated">
            <a:extLst>
              <a:ext uri="{FF2B5EF4-FFF2-40B4-BE49-F238E27FC236}">
                <a16:creationId xmlns:a16="http://schemas.microsoft.com/office/drawing/2014/main" id="{F1ED5EA1-686D-422B-B3EB-6041C6959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1464366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D84588-DE41-4FBF-B198-D2EE3C4D2BEB}"/>
              </a:ext>
            </a:extLst>
          </p:cNvPr>
          <p:cNvGrpSpPr/>
          <p:nvPr/>
        </p:nvGrpSpPr>
        <p:grpSpPr>
          <a:xfrm>
            <a:off x="0" y="180871"/>
            <a:ext cx="12192000" cy="589153"/>
            <a:chOff x="0" y="180871"/>
            <a:chExt cx="12192000" cy="589153"/>
          </a:xfrm>
        </p:grpSpPr>
        <p:sp>
          <p:nvSpPr>
            <p:cNvPr id="4" name="TextBox 3">
              <a:extLst>
                <a:ext uri="{FF2B5EF4-FFF2-40B4-BE49-F238E27FC236}">
                  <a16:creationId xmlns:a16="http://schemas.microsoft.com/office/drawing/2014/main" id="{BDB4979F-31F4-429D-8CA8-C6F65294A399}"/>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Old Games Analysis: Popular Genre Analysis (View in Tableau) </a:t>
              </a:r>
            </a:p>
          </p:txBody>
        </p:sp>
        <p:cxnSp>
          <p:nvCxnSpPr>
            <p:cNvPr id="5" name="Straight Connector 4">
              <a:extLst>
                <a:ext uri="{FF2B5EF4-FFF2-40B4-BE49-F238E27FC236}">
                  <a16:creationId xmlns:a16="http://schemas.microsoft.com/office/drawing/2014/main" id="{D540C2FB-5920-400F-B425-567FA8C720B7}"/>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9452BB-496A-4F89-B998-DF643AF9E40B}"/>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EAFCD99A-61AA-4ABD-BB11-7E6BDB80BC3E}"/>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Top Video Games 1995-2021 Metacritic. Metacritic, Statista</a:t>
            </a:r>
          </a:p>
        </p:txBody>
      </p:sp>
      <p:pic>
        <p:nvPicPr>
          <p:cNvPr id="8" name="Picture 4" descr="A picture containing chart&#10;&#10;Description automatically generated">
            <a:extLst>
              <a:ext uri="{FF2B5EF4-FFF2-40B4-BE49-F238E27FC236}">
                <a16:creationId xmlns:a16="http://schemas.microsoft.com/office/drawing/2014/main" id="{6535D063-EB2E-494C-B0F6-D8A3E8C995A4}"/>
              </a:ext>
            </a:extLst>
          </p:cNvPr>
          <p:cNvPicPr>
            <a:picLocks noChangeAspect="1"/>
          </p:cNvPicPr>
          <p:nvPr/>
        </p:nvPicPr>
        <p:blipFill>
          <a:blip r:embed="rId3"/>
          <a:stretch>
            <a:fillRect/>
          </a:stretch>
        </p:blipFill>
        <p:spPr>
          <a:xfrm>
            <a:off x="740622" y="2224447"/>
            <a:ext cx="11188050" cy="2409105"/>
          </a:xfrm>
          <a:prstGeom prst="rect">
            <a:avLst/>
          </a:prstGeom>
        </p:spPr>
      </p:pic>
      <p:pic>
        <p:nvPicPr>
          <p:cNvPr id="9" name="Picture 8" descr="Logo&#10;&#10;Description automatically generated">
            <a:extLst>
              <a:ext uri="{FF2B5EF4-FFF2-40B4-BE49-F238E27FC236}">
                <a16:creationId xmlns:a16="http://schemas.microsoft.com/office/drawing/2014/main" id="{486B05E5-5F01-4D67-93ED-AADC9CC5A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782427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D84588-DE41-4FBF-B198-D2EE3C4D2BEB}"/>
              </a:ext>
            </a:extLst>
          </p:cNvPr>
          <p:cNvGrpSpPr/>
          <p:nvPr/>
        </p:nvGrpSpPr>
        <p:grpSpPr>
          <a:xfrm>
            <a:off x="0" y="180871"/>
            <a:ext cx="12192000" cy="589153"/>
            <a:chOff x="0" y="180871"/>
            <a:chExt cx="12192000" cy="589153"/>
          </a:xfrm>
        </p:grpSpPr>
        <p:sp>
          <p:nvSpPr>
            <p:cNvPr id="4" name="TextBox 3">
              <a:extLst>
                <a:ext uri="{FF2B5EF4-FFF2-40B4-BE49-F238E27FC236}">
                  <a16:creationId xmlns:a16="http://schemas.microsoft.com/office/drawing/2014/main" id="{BDB4979F-31F4-429D-8CA8-C6F65294A399}"/>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Old Games Analysis: Popular Genre Analysis (View in Tableau) </a:t>
              </a:r>
            </a:p>
          </p:txBody>
        </p:sp>
        <p:cxnSp>
          <p:nvCxnSpPr>
            <p:cNvPr id="5" name="Straight Connector 4">
              <a:extLst>
                <a:ext uri="{FF2B5EF4-FFF2-40B4-BE49-F238E27FC236}">
                  <a16:creationId xmlns:a16="http://schemas.microsoft.com/office/drawing/2014/main" id="{D540C2FB-5920-400F-B425-567FA8C720B7}"/>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9452BB-496A-4F89-B998-DF643AF9E40B}"/>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EAFCD99A-61AA-4ABD-BB11-7E6BDB80BC3E}"/>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Top Video Games 1995-2021 Metacritic. Metacritic, Statista</a:t>
            </a:r>
          </a:p>
        </p:txBody>
      </p:sp>
      <p:sp>
        <p:nvSpPr>
          <p:cNvPr id="11" name="TextBox 10">
            <a:extLst>
              <a:ext uri="{FF2B5EF4-FFF2-40B4-BE49-F238E27FC236}">
                <a16:creationId xmlns:a16="http://schemas.microsoft.com/office/drawing/2014/main" id="{BBEA1841-6CD1-45EB-9D50-5D16EAD41161}"/>
              </a:ext>
            </a:extLst>
          </p:cNvPr>
          <p:cNvSpPr txBox="1"/>
          <p:nvPr/>
        </p:nvSpPr>
        <p:spPr>
          <a:xfrm>
            <a:off x="7995233" y="3281120"/>
            <a:ext cx="3796238" cy="861774"/>
          </a:xfrm>
          <a:prstGeom prst="rect">
            <a:avLst/>
          </a:prstGeom>
          <a:noFill/>
        </p:spPr>
        <p:txBody>
          <a:bodyPr wrap="square">
            <a:spAutoFit/>
          </a:bodyPr>
          <a:lstStyle/>
          <a:p>
            <a:r>
              <a:rPr lang="en-US" sz="1000" dirty="0">
                <a:latin typeface="Palatino Linotype" panose="02040502050505030304" pitchFamily="18" charset="0"/>
                <a:cs typeface="Calibri"/>
              </a:rPr>
              <a:t>The plots of sum of 3D (actual &amp; forecast), sum of Adventure (actual &amp; forecast), sum of RPG1 (actual &amp; forecast), sum of Open-World (actual &amp; forecast), sum of Simulation (actual &amp; forecast), and sum of Strategy (actual &amp; forecast) for Year. Color shows details about Forecast indicator. </a:t>
            </a:r>
          </a:p>
        </p:txBody>
      </p:sp>
      <p:grpSp>
        <p:nvGrpSpPr>
          <p:cNvPr id="2" name="Group 1">
            <a:extLst>
              <a:ext uri="{FF2B5EF4-FFF2-40B4-BE49-F238E27FC236}">
                <a16:creationId xmlns:a16="http://schemas.microsoft.com/office/drawing/2014/main" id="{10050F2F-1672-485F-8775-FBD2BCB14488}"/>
              </a:ext>
            </a:extLst>
          </p:cNvPr>
          <p:cNvGrpSpPr/>
          <p:nvPr/>
        </p:nvGrpSpPr>
        <p:grpSpPr>
          <a:xfrm>
            <a:off x="2836796" y="1078063"/>
            <a:ext cx="5156210" cy="5599066"/>
            <a:chOff x="2836796" y="1078063"/>
            <a:chExt cx="5156210" cy="5599066"/>
          </a:xfrm>
        </p:grpSpPr>
        <p:pic>
          <p:nvPicPr>
            <p:cNvPr id="9" name="Picture 8" descr="A picture containing graphical user interface&#10;&#10;Description automatically generated">
              <a:extLst>
                <a:ext uri="{FF2B5EF4-FFF2-40B4-BE49-F238E27FC236}">
                  <a16:creationId xmlns:a16="http://schemas.microsoft.com/office/drawing/2014/main" id="{7B59365B-337C-4211-8B6E-AAEBBCCC754F}"/>
                </a:ext>
              </a:extLst>
            </p:cNvPr>
            <p:cNvPicPr>
              <a:picLocks noChangeAspect="1"/>
            </p:cNvPicPr>
            <p:nvPr/>
          </p:nvPicPr>
          <p:blipFill rotWithShape="1">
            <a:blip r:embed="rId3">
              <a:extLst>
                <a:ext uri="{28A0092B-C50C-407E-A947-70E740481C1C}">
                  <a14:useLocalDpi xmlns:a14="http://schemas.microsoft.com/office/drawing/2010/main" val="0"/>
                </a:ext>
              </a:extLst>
            </a:blip>
            <a:srcRect l="59948"/>
            <a:stretch/>
          </p:blipFill>
          <p:spPr>
            <a:xfrm>
              <a:off x="4196768" y="1078063"/>
              <a:ext cx="3796238" cy="5599066"/>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A04CE413-0C4E-45C7-A245-1143E88EB918}"/>
                </a:ext>
              </a:extLst>
            </p:cNvPr>
            <p:cNvPicPr>
              <a:picLocks noChangeAspect="1"/>
            </p:cNvPicPr>
            <p:nvPr/>
          </p:nvPicPr>
          <p:blipFill rotWithShape="1">
            <a:blip r:embed="rId3">
              <a:extLst>
                <a:ext uri="{28A0092B-C50C-407E-A947-70E740481C1C}">
                  <a14:useLocalDpi xmlns:a14="http://schemas.microsoft.com/office/drawing/2010/main" val="0"/>
                </a:ext>
              </a:extLst>
            </a:blip>
            <a:srcRect l="46200" t="17560" r="39475" b="62397"/>
            <a:stretch/>
          </p:blipFill>
          <p:spPr>
            <a:xfrm>
              <a:off x="2836796" y="2061916"/>
              <a:ext cx="1357745" cy="1122219"/>
            </a:xfrm>
            <a:prstGeom prst="rect">
              <a:avLst/>
            </a:prstGeom>
          </p:spPr>
        </p:pic>
      </p:grpSp>
      <p:pic>
        <p:nvPicPr>
          <p:cNvPr id="12" name="Picture 11" descr="Logo&#10;&#10;Description automatically generated">
            <a:extLst>
              <a:ext uri="{FF2B5EF4-FFF2-40B4-BE49-F238E27FC236}">
                <a16:creationId xmlns:a16="http://schemas.microsoft.com/office/drawing/2014/main" id="{E35AD62F-7446-4120-B9D0-6F156C7FB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149901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D84588-DE41-4FBF-B198-D2EE3C4D2BEB}"/>
              </a:ext>
            </a:extLst>
          </p:cNvPr>
          <p:cNvGrpSpPr/>
          <p:nvPr/>
        </p:nvGrpSpPr>
        <p:grpSpPr>
          <a:xfrm>
            <a:off x="0" y="180871"/>
            <a:ext cx="12192000" cy="589153"/>
            <a:chOff x="0" y="180871"/>
            <a:chExt cx="12192000" cy="589153"/>
          </a:xfrm>
        </p:grpSpPr>
        <p:sp>
          <p:nvSpPr>
            <p:cNvPr id="4" name="TextBox 3">
              <a:extLst>
                <a:ext uri="{FF2B5EF4-FFF2-40B4-BE49-F238E27FC236}">
                  <a16:creationId xmlns:a16="http://schemas.microsoft.com/office/drawing/2014/main" id="{BDB4979F-31F4-429D-8CA8-C6F65294A399}"/>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Old Games Analysis: Popular Genre Analysis (View in Tableau) </a:t>
              </a:r>
            </a:p>
          </p:txBody>
        </p:sp>
        <p:cxnSp>
          <p:nvCxnSpPr>
            <p:cNvPr id="5" name="Straight Connector 4">
              <a:extLst>
                <a:ext uri="{FF2B5EF4-FFF2-40B4-BE49-F238E27FC236}">
                  <a16:creationId xmlns:a16="http://schemas.microsoft.com/office/drawing/2014/main" id="{D540C2FB-5920-400F-B425-567FA8C720B7}"/>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9452BB-496A-4F89-B998-DF643AF9E40B}"/>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EAFCD99A-61AA-4ABD-BB11-7E6BDB80BC3E}"/>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Top Video Games 1995-2021 Metacritic. Metacritic, Statista</a:t>
            </a:r>
          </a:p>
        </p:txBody>
      </p:sp>
      <p:pic>
        <p:nvPicPr>
          <p:cNvPr id="8" name="Picture 4" descr="A picture containing diagram&#10;&#10;Description automatically generated">
            <a:extLst>
              <a:ext uri="{FF2B5EF4-FFF2-40B4-BE49-F238E27FC236}">
                <a16:creationId xmlns:a16="http://schemas.microsoft.com/office/drawing/2014/main" id="{AF850A8A-6A83-4D2E-BC1A-68FECDFFBD30}"/>
              </a:ext>
            </a:extLst>
          </p:cNvPr>
          <p:cNvPicPr>
            <a:picLocks noChangeAspect="1"/>
          </p:cNvPicPr>
          <p:nvPr/>
        </p:nvPicPr>
        <p:blipFill rotWithShape="1">
          <a:blip r:embed="rId3"/>
          <a:srcRect t="86252" r="18355"/>
          <a:stretch/>
        </p:blipFill>
        <p:spPr>
          <a:xfrm>
            <a:off x="1564632" y="5110062"/>
            <a:ext cx="7874488" cy="483925"/>
          </a:xfrm>
          <a:prstGeom prst="rect">
            <a:avLst/>
          </a:prstGeom>
          <a:ln>
            <a:noFill/>
          </a:ln>
        </p:spPr>
      </p:pic>
      <p:pic>
        <p:nvPicPr>
          <p:cNvPr id="9" name="Picture 8" descr="A picture containing graphical user interface&#10;&#10;Description automatically generated">
            <a:extLst>
              <a:ext uri="{FF2B5EF4-FFF2-40B4-BE49-F238E27FC236}">
                <a16:creationId xmlns:a16="http://schemas.microsoft.com/office/drawing/2014/main" id="{D4CFD4FF-8747-4195-B5A7-8C7DAF46600F}"/>
              </a:ext>
            </a:extLst>
          </p:cNvPr>
          <p:cNvPicPr>
            <a:picLocks noChangeAspect="1"/>
          </p:cNvPicPr>
          <p:nvPr/>
        </p:nvPicPr>
        <p:blipFill rotWithShape="1">
          <a:blip r:embed="rId4">
            <a:extLst>
              <a:ext uri="{28A0092B-C50C-407E-A947-70E740481C1C}">
                <a14:useLocalDpi xmlns:a14="http://schemas.microsoft.com/office/drawing/2010/main" val="0"/>
              </a:ext>
            </a:extLst>
          </a:blip>
          <a:srcRect t="63337" r="39476"/>
          <a:stretch/>
        </p:blipFill>
        <p:spPr>
          <a:xfrm>
            <a:off x="1162850" y="1614323"/>
            <a:ext cx="9585689" cy="3430024"/>
          </a:xfrm>
          <a:prstGeom prst="rect">
            <a:avLst/>
          </a:prstGeom>
        </p:spPr>
      </p:pic>
      <p:pic>
        <p:nvPicPr>
          <p:cNvPr id="10" name="Picture 9" descr="Logo&#10;&#10;Description automatically generated">
            <a:extLst>
              <a:ext uri="{FF2B5EF4-FFF2-40B4-BE49-F238E27FC236}">
                <a16:creationId xmlns:a16="http://schemas.microsoft.com/office/drawing/2014/main" id="{C0A05DC9-35C3-4C15-8F0F-1C0B94A134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231941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light, dark, laser, night sky&#10;&#10;Description automatically generated">
            <a:extLst>
              <a:ext uri="{FF2B5EF4-FFF2-40B4-BE49-F238E27FC236}">
                <a16:creationId xmlns:a16="http://schemas.microsoft.com/office/drawing/2014/main" id="{81B1CF4E-D451-4B65-B75D-9C29A0831172}"/>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17840"/>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450850-F0FB-462D-8694-EA2542BDEA35}"/>
              </a:ext>
            </a:extLst>
          </p:cNvPr>
          <p:cNvSpPr>
            <a:spLocks noGrp="1"/>
          </p:cNvSpPr>
          <p:nvPr>
            <p:ph type="title"/>
          </p:nvPr>
        </p:nvSpPr>
        <p:spPr>
          <a:xfrm>
            <a:off x="347031" y="1173319"/>
            <a:ext cx="3438144" cy="1124712"/>
          </a:xfrm>
        </p:spPr>
        <p:txBody>
          <a:bodyPr anchor="b">
            <a:normAutofit/>
          </a:bodyPr>
          <a:lstStyle/>
          <a:p>
            <a:r>
              <a:rPr lang="en-US" sz="4000" b="1" dirty="0">
                <a:latin typeface="Palatino Linotype" panose="02040502050505030304" pitchFamily="18" charset="0"/>
              </a:rPr>
              <a:t>Agenda</a:t>
            </a:r>
          </a:p>
        </p:txBody>
      </p:sp>
      <p:sp>
        <p:nvSpPr>
          <p:cNvPr id="32"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3DF9E805-BC1B-4F26-BE98-1D826CFD9A93}"/>
              </a:ext>
            </a:extLst>
          </p:cNvPr>
          <p:cNvSpPr>
            <a:spLocks noGrp="1"/>
          </p:cNvSpPr>
          <p:nvPr>
            <p:ph idx="1"/>
          </p:nvPr>
        </p:nvSpPr>
        <p:spPr>
          <a:xfrm>
            <a:off x="371094" y="2718054"/>
            <a:ext cx="5007022" cy="3207258"/>
          </a:xfrm>
        </p:spPr>
        <p:txBody>
          <a:bodyPr anchor="t">
            <a:normAutofit lnSpcReduction="10000"/>
          </a:bodyPr>
          <a:lstStyle/>
          <a:p>
            <a:pPr marL="342900" indent="-342900">
              <a:lnSpc>
                <a:spcPct val="120000"/>
              </a:lnSpc>
              <a:buFont typeface="+mj-lt"/>
              <a:buAutoNum type="arabicPeriod"/>
            </a:pPr>
            <a:r>
              <a:rPr lang="en-US" sz="1600" b="1" dirty="0">
                <a:latin typeface="Palatino Linotype" panose="02040502050505030304" pitchFamily="18" charset="0"/>
              </a:rPr>
              <a:t>Problem Statement</a:t>
            </a:r>
          </a:p>
          <a:p>
            <a:pPr marL="342900" indent="-342900">
              <a:lnSpc>
                <a:spcPct val="120000"/>
              </a:lnSpc>
              <a:buFont typeface="+mj-lt"/>
              <a:buAutoNum type="arabicPeriod"/>
            </a:pPr>
            <a:r>
              <a:rPr lang="en-US" sz="1600" b="1" dirty="0">
                <a:latin typeface="Palatino Linotype" panose="02040502050505030304" pitchFamily="18" charset="0"/>
              </a:rPr>
              <a:t>Our Approaches</a:t>
            </a:r>
          </a:p>
          <a:p>
            <a:pPr marL="342900" indent="-342900">
              <a:lnSpc>
                <a:spcPct val="120000"/>
              </a:lnSpc>
              <a:buFont typeface="+mj-lt"/>
              <a:buAutoNum type="arabicPeriod"/>
            </a:pPr>
            <a:r>
              <a:rPr lang="en-US" sz="1600" b="1" dirty="0">
                <a:latin typeface="Palatino Linotype" panose="02040502050505030304" pitchFamily="18" charset="0"/>
              </a:rPr>
              <a:t>Activision Blizzard Revenue Analysis*</a:t>
            </a:r>
          </a:p>
          <a:p>
            <a:pPr marL="342900" indent="-342900">
              <a:lnSpc>
                <a:spcPct val="120000"/>
              </a:lnSpc>
              <a:buFont typeface="+mj-lt"/>
              <a:buAutoNum type="arabicPeriod"/>
            </a:pPr>
            <a:r>
              <a:rPr lang="en-US" sz="1600" b="1" dirty="0">
                <a:latin typeface="Palatino Linotype" panose="02040502050505030304" pitchFamily="18" charset="0"/>
              </a:rPr>
              <a:t>Old Games Analysis*</a:t>
            </a:r>
          </a:p>
          <a:p>
            <a:pPr marL="342900" indent="-342900">
              <a:lnSpc>
                <a:spcPct val="120000"/>
              </a:lnSpc>
              <a:buFont typeface="+mj-lt"/>
              <a:buAutoNum type="arabicPeriod"/>
            </a:pPr>
            <a:r>
              <a:rPr lang="en-US" sz="1600" b="1" dirty="0">
                <a:latin typeface="Palatino Linotype" panose="02040502050505030304" pitchFamily="18" charset="0"/>
              </a:rPr>
              <a:t>Metaverse Analysis</a:t>
            </a:r>
          </a:p>
          <a:p>
            <a:pPr marL="800100" lvl="1" indent="-342900">
              <a:lnSpc>
                <a:spcPct val="120000"/>
              </a:lnSpc>
              <a:buFont typeface="+mj-lt"/>
              <a:buAutoNum type="arabicPeriod"/>
            </a:pPr>
            <a:r>
              <a:rPr lang="en-US" sz="1400" b="1" dirty="0">
                <a:latin typeface="Palatino Linotype" panose="02040502050505030304" pitchFamily="18" charset="0"/>
              </a:rPr>
              <a:t>Twitch Streaming Data Analysis, 2016-2021*</a:t>
            </a:r>
          </a:p>
          <a:p>
            <a:pPr marL="800100" lvl="1" indent="-342900">
              <a:lnSpc>
                <a:spcPct val="120000"/>
              </a:lnSpc>
              <a:buFont typeface="+mj-lt"/>
              <a:buAutoNum type="arabicPeriod"/>
            </a:pPr>
            <a:r>
              <a:rPr lang="en-US" sz="1400" b="1" dirty="0">
                <a:latin typeface="Palatino Linotype" panose="02040502050505030304" pitchFamily="18" charset="0"/>
              </a:rPr>
              <a:t>Metaverse Activities*</a:t>
            </a:r>
          </a:p>
          <a:p>
            <a:pPr marL="800100" lvl="1" indent="-342900">
              <a:lnSpc>
                <a:spcPct val="120000"/>
              </a:lnSpc>
              <a:buFont typeface="+mj-lt"/>
              <a:buAutoNum type="arabicPeriod"/>
            </a:pPr>
            <a:r>
              <a:rPr lang="it-IT" sz="1400" b="1" dirty="0">
                <a:latin typeface="Palatino Linotype" panose="02040502050505030304" pitchFamily="18" charset="0"/>
              </a:rPr>
              <a:t>Ad Revenue (Social Media X Gender)</a:t>
            </a:r>
            <a:r>
              <a:rPr lang="en-US" sz="1400" b="1" dirty="0">
                <a:latin typeface="Palatino Linotype" panose="02040502050505030304" pitchFamily="18" charset="0"/>
              </a:rPr>
              <a:t>*</a:t>
            </a:r>
          </a:p>
          <a:p>
            <a:pPr marL="800100" lvl="1" indent="-342900">
              <a:lnSpc>
                <a:spcPct val="120000"/>
              </a:lnSpc>
              <a:buFont typeface="+mj-lt"/>
              <a:buAutoNum type="arabicPeriod"/>
            </a:pPr>
            <a:r>
              <a:rPr lang="en-US" sz="1400" b="1" dirty="0">
                <a:latin typeface="Palatino Linotype" panose="02040502050505030304" pitchFamily="18" charset="0"/>
              </a:rPr>
              <a:t>Metaverse Segmentation: Gamer Personas*</a:t>
            </a:r>
          </a:p>
          <a:p>
            <a:pPr marL="342900" indent="-342900">
              <a:lnSpc>
                <a:spcPct val="120000"/>
              </a:lnSpc>
              <a:buFont typeface="+mj-lt"/>
              <a:buAutoNum type="arabicPeriod"/>
            </a:pPr>
            <a:endParaRPr lang="en-US" sz="1600" b="1" dirty="0">
              <a:latin typeface="Palatino Linotype" panose="02040502050505030304" pitchFamily="18" charset="0"/>
            </a:endParaRPr>
          </a:p>
          <a:p>
            <a:pPr marL="342900" indent="-342900">
              <a:lnSpc>
                <a:spcPct val="120000"/>
              </a:lnSpc>
              <a:buFont typeface="+mj-lt"/>
              <a:buAutoNum type="arabicPeriod"/>
            </a:pPr>
            <a:endParaRPr lang="en-US" sz="1600" b="1" dirty="0">
              <a:latin typeface="Palatino Linotype" panose="02040502050505030304" pitchFamily="18" charset="0"/>
            </a:endParaRPr>
          </a:p>
          <a:p>
            <a:pPr marL="342900" indent="-342900">
              <a:lnSpc>
                <a:spcPct val="120000"/>
              </a:lnSpc>
              <a:buFont typeface="+mj-lt"/>
              <a:buAutoNum type="arabicPeriod"/>
            </a:pPr>
            <a:endParaRPr lang="en-US" sz="1600" b="1" dirty="0">
              <a:latin typeface="Palatino Linotype" panose="02040502050505030304" pitchFamily="18" charset="0"/>
            </a:endParaRPr>
          </a:p>
        </p:txBody>
      </p:sp>
      <p:sp>
        <p:nvSpPr>
          <p:cNvPr id="10" name="Rectangle 9">
            <a:extLst>
              <a:ext uri="{FF2B5EF4-FFF2-40B4-BE49-F238E27FC236}">
                <a16:creationId xmlns:a16="http://schemas.microsoft.com/office/drawing/2014/main" id="{C95653A0-4B89-40F9-AC35-E0569A85FA5A}"/>
              </a:ext>
            </a:extLst>
          </p:cNvPr>
          <p:cNvSpPr/>
          <p:nvPr/>
        </p:nvSpPr>
        <p:spPr bwMode="gray">
          <a:xfrm>
            <a:off x="0" y="1816771"/>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13" name="Picture 12" descr="Logo&#10;&#10;Description automatically generated">
            <a:extLst>
              <a:ext uri="{FF2B5EF4-FFF2-40B4-BE49-F238E27FC236}">
                <a16:creationId xmlns:a16="http://schemas.microsoft.com/office/drawing/2014/main" id="{F3CC3266-AE37-47F5-A4BB-41455BDFC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1" name="Content Placeholder 8">
            <a:extLst>
              <a:ext uri="{FF2B5EF4-FFF2-40B4-BE49-F238E27FC236}">
                <a16:creationId xmlns:a16="http://schemas.microsoft.com/office/drawing/2014/main" id="{38D7EDAA-1EAA-49A3-BFFD-268FF75B9730}"/>
              </a:ext>
            </a:extLst>
          </p:cNvPr>
          <p:cNvSpPr txBox="1">
            <a:spLocks/>
          </p:cNvSpPr>
          <p:nvPr/>
        </p:nvSpPr>
        <p:spPr>
          <a:xfrm>
            <a:off x="405929" y="6397426"/>
            <a:ext cx="5007022" cy="4605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Palatino Linotype" panose="02040502050505030304" pitchFamily="18" charset="0"/>
              </a:rPr>
              <a:t>*Can be viewed in Tableau</a:t>
            </a:r>
          </a:p>
          <a:p>
            <a:pPr marL="342900" indent="-342900">
              <a:lnSpc>
                <a:spcPct val="120000"/>
              </a:lnSpc>
              <a:buFont typeface="+mj-lt"/>
              <a:buAutoNum type="arabicPeriod"/>
            </a:pPr>
            <a:endParaRPr lang="en-US" sz="1600" b="1" dirty="0">
              <a:latin typeface="Palatino Linotype" panose="02040502050505030304" pitchFamily="18" charset="0"/>
            </a:endParaRPr>
          </a:p>
          <a:p>
            <a:pPr marL="342900" indent="-342900">
              <a:lnSpc>
                <a:spcPct val="120000"/>
              </a:lnSpc>
              <a:buFont typeface="+mj-lt"/>
              <a:buAutoNum type="arabicPeriod"/>
            </a:pPr>
            <a:endParaRPr lang="en-US" sz="1600" b="1" dirty="0">
              <a:latin typeface="Palatino Linotype" panose="02040502050505030304" pitchFamily="18" charset="0"/>
            </a:endParaRPr>
          </a:p>
          <a:p>
            <a:pPr marL="342900" indent="-342900">
              <a:lnSpc>
                <a:spcPct val="120000"/>
              </a:lnSpc>
              <a:buFont typeface="+mj-lt"/>
              <a:buAutoNum type="arabicPeriod"/>
            </a:pPr>
            <a:endParaRPr lang="en-US" sz="1600" b="1" dirty="0">
              <a:latin typeface="Palatino Linotype" panose="02040502050505030304" pitchFamily="18" charset="0"/>
            </a:endParaRPr>
          </a:p>
        </p:txBody>
      </p:sp>
    </p:spTree>
    <p:extLst>
      <p:ext uri="{BB962C8B-B14F-4D97-AF65-F5344CB8AC3E}">
        <p14:creationId xmlns:p14="http://schemas.microsoft.com/office/powerpoint/2010/main" val="1807940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D84588-DE41-4FBF-B198-D2EE3C4D2BEB}"/>
              </a:ext>
            </a:extLst>
          </p:cNvPr>
          <p:cNvGrpSpPr/>
          <p:nvPr/>
        </p:nvGrpSpPr>
        <p:grpSpPr>
          <a:xfrm>
            <a:off x="0" y="252665"/>
            <a:ext cx="12192000" cy="517359"/>
            <a:chOff x="0" y="252665"/>
            <a:chExt cx="12192000" cy="517359"/>
          </a:xfrm>
        </p:grpSpPr>
        <p:cxnSp>
          <p:nvCxnSpPr>
            <p:cNvPr id="5" name="Straight Connector 4">
              <a:extLst>
                <a:ext uri="{FF2B5EF4-FFF2-40B4-BE49-F238E27FC236}">
                  <a16:creationId xmlns:a16="http://schemas.microsoft.com/office/drawing/2014/main" id="{D540C2FB-5920-400F-B425-567FA8C720B7}"/>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9452BB-496A-4F89-B998-DF643AF9E40B}"/>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EAFCD99A-61AA-4ABD-BB11-7E6BDB80BC3E}"/>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Top Video Games 1995-2021 Metacritic. Metacritic, Statista</a:t>
            </a:r>
          </a:p>
        </p:txBody>
      </p:sp>
      <p:sp>
        <p:nvSpPr>
          <p:cNvPr id="9" name="TextBox 8">
            <a:extLst>
              <a:ext uri="{FF2B5EF4-FFF2-40B4-BE49-F238E27FC236}">
                <a16:creationId xmlns:a16="http://schemas.microsoft.com/office/drawing/2014/main" id="{3E843B57-CDCB-46D7-8A41-2AC04CCB3AAE}"/>
              </a:ext>
            </a:extLst>
          </p:cNvPr>
          <p:cNvSpPr txBox="1"/>
          <p:nvPr/>
        </p:nvSpPr>
        <p:spPr>
          <a:xfrm>
            <a:off x="200966" y="180871"/>
            <a:ext cx="11647045" cy="461665"/>
          </a:xfrm>
          <a:prstGeom prst="rect">
            <a:avLst/>
          </a:prstGeom>
          <a:noFill/>
        </p:spPr>
        <p:txBody>
          <a:bodyPr wrap="square" rtlCol="0">
            <a:spAutoFit/>
          </a:bodyPr>
          <a:lstStyle/>
          <a:p>
            <a:pPr>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Old Games Analysis: Popular Genre &amp; Platform Cross Analysis (View in Tableau) </a:t>
            </a:r>
          </a:p>
        </p:txBody>
      </p:sp>
      <p:pic>
        <p:nvPicPr>
          <p:cNvPr id="4" name="Picture 3" descr="A picture containing table&#10;&#10;Description automatically generated">
            <a:extLst>
              <a:ext uri="{FF2B5EF4-FFF2-40B4-BE49-F238E27FC236}">
                <a16:creationId xmlns:a16="http://schemas.microsoft.com/office/drawing/2014/main" id="{C42245F5-E737-4DF3-B882-93DC7C9078E9}"/>
              </a:ext>
            </a:extLst>
          </p:cNvPr>
          <p:cNvPicPr>
            <a:picLocks noChangeAspect="1"/>
          </p:cNvPicPr>
          <p:nvPr/>
        </p:nvPicPr>
        <p:blipFill rotWithShape="1">
          <a:blip r:embed="rId3">
            <a:extLst>
              <a:ext uri="{28A0092B-C50C-407E-A947-70E740481C1C}">
                <a14:useLocalDpi xmlns:a14="http://schemas.microsoft.com/office/drawing/2010/main" val="0"/>
              </a:ext>
            </a:extLst>
          </a:blip>
          <a:srcRect l="23147" t="626" b="53161"/>
          <a:stretch/>
        </p:blipFill>
        <p:spPr>
          <a:xfrm>
            <a:off x="1571694" y="1569242"/>
            <a:ext cx="4360833" cy="2866652"/>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72554CA3-40AB-4798-B746-E62157A6AD23}"/>
              </a:ext>
            </a:extLst>
          </p:cNvPr>
          <p:cNvPicPr>
            <a:picLocks noChangeAspect="1"/>
          </p:cNvPicPr>
          <p:nvPr/>
        </p:nvPicPr>
        <p:blipFill rotWithShape="1">
          <a:blip r:embed="rId3">
            <a:extLst>
              <a:ext uri="{28A0092B-C50C-407E-A947-70E740481C1C}">
                <a14:useLocalDpi xmlns:a14="http://schemas.microsoft.com/office/drawing/2010/main" val="0"/>
              </a:ext>
            </a:extLst>
          </a:blip>
          <a:srcRect l="1356" t="3758" r="77762" b="87492"/>
          <a:stretch/>
        </p:blipFill>
        <p:spPr>
          <a:xfrm>
            <a:off x="203662" y="2119804"/>
            <a:ext cx="1177637" cy="514792"/>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51B094A8-5669-4B0E-8B91-30FE61BAF0BE}"/>
              </a:ext>
            </a:extLst>
          </p:cNvPr>
          <p:cNvPicPr>
            <a:picLocks noChangeAspect="1"/>
          </p:cNvPicPr>
          <p:nvPr/>
        </p:nvPicPr>
        <p:blipFill rotWithShape="1">
          <a:blip r:embed="rId3">
            <a:extLst>
              <a:ext uri="{28A0092B-C50C-407E-A947-70E740481C1C}">
                <a14:useLocalDpi xmlns:a14="http://schemas.microsoft.com/office/drawing/2010/main" val="0"/>
              </a:ext>
            </a:extLst>
          </a:blip>
          <a:srcRect l="3813" t="46593" r="76737" b="28929"/>
          <a:stretch/>
        </p:blipFill>
        <p:spPr>
          <a:xfrm>
            <a:off x="6024488" y="2119804"/>
            <a:ext cx="1096935" cy="1440101"/>
          </a:xfrm>
          <a:prstGeom prst="rect">
            <a:avLst/>
          </a:prstGeom>
        </p:spPr>
      </p:pic>
      <p:pic>
        <p:nvPicPr>
          <p:cNvPr id="12" name="Picture 4" descr="A picture containing table&#10;&#10;Description automatically generated">
            <a:extLst>
              <a:ext uri="{FF2B5EF4-FFF2-40B4-BE49-F238E27FC236}">
                <a16:creationId xmlns:a16="http://schemas.microsoft.com/office/drawing/2014/main" id="{2E1544BF-5CD5-4E34-8F2E-E1F893E1EB54}"/>
              </a:ext>
            </a:extLst>
          </p:cNvPr>
          <p:cNvPicPr>
            <a:picLocks noChangeAspect="1"/>
          </p:cNvPicPr>
          <p:nvPr/>
        </p:nvPicPr>
        <p:blipFill rotWithShape="1">
          <a:blip r:embed="rId4"/>
          <a:srcRect t="80302"/>
          <a:stretch/>
        </p:blipFill>
        <p:spPr>
          <a:xfrm>
            <a:off x="1620073" y="4540332"/>
            <a:ext cx="3326302" cy="514783"/>
          </a:xfrm>
          <a:prstGeom prst="rect">
            <a:avLst/>
          </a:prstGeom>
        </p:spPr>
      </p:pic>
      <p:grpSp>
        <p:nvGrpSpPr>
          <p:cNvPr id="14" name="Group 13">
            <a:extLst>
              <a:ext uri="{FF2B5EF4-FFF2-40B4-BE49-F238E27FC236}">
                <a16:creationId xmlns:a16="http://schemas.microsoft.com/office/drawing/2014/main" id="{4B5FC029-5FBD-4CEF-9EFC-89D8E849AF1A}"/>
              </a:ext>
            </a:extLst>
          </p:cNvPr>
          <p:cNvGrpSpPr/>
          <p:nvPr/>
        </p:nvGrpSpPr>
        <p:grpSpPr>
          <a:xfrm>
            <a:off x="7269944" y="4540332"/>
            <a:ext cx="4129575" cy="329148"/>
            <a:chOff x="1279312" y="5248894"/>
            <a:chExt cx="4745176" cy="373972"/>
          </a:xfrm>
        </p:grpSpPr>
        <p:pic>
          <p:nvPicPr>
            <p:cNvPr id="8" name="Picture 4" descr="Chart, bar chart&#10;&#10;Description automatically generated">
              <a:extLst>
                <a:ext uri="{FF2B5EF4-FFF2-40B4-BE49-F238E27FC236}">
                  <a16:creationId xmlns:a16="http://schemas.microsoft.com/office/drawing/2014/main" id="{FA9DB6DA-2DBF-4A5F-BBAD-2B48968CDB35}"/>
                </a:ext>
              </a:extLst>
            </p:cNvPr>
            <p:cNvPicPr>
              <a:picLocks noChangeAspect="1"/>
            </p:cNvPicPr>
            <p:nvPr/>
          </p:nvPicPr>
          <p:blipFill rotWithShape="1">
            <a:blip r:embed="rId5"/>
            <a:srcRect l="41121" t="94004" r="4472"/>
            <a:stretch/>
          </p:blipFill>
          <p:spPr>
            <a:xfrm>
              <a:off x="1279312" y="5450778"/>
              <a:ext cx="4745176" cy="172088"/>
            </a:xfrm>
            <a:prstGeom prst="rect">
              <a:avLst/>
            </a:prstGeom>
            <a:ln>
              <a:noFill/>
            </a:ln>
          </p:spPr>
        </p:pic>
        <p:pic>
          <p:nvPicPr>
            <p:cNvPr id="13" name="Picture 4" descr="Chart, bar chart&#10;&#10;Description automatically generated">
              <a:extLst>
                <a:ext uri="{FF2B5EF4-FFF2-40B4-BE49-F238E27FC236}">
                  <a16:creationId xmlns:a16="http://schemas.microsoft.com/office/drawing/2014/main" id="{06765005-2AA8-49E4-8608-80C7265F36A2}"/>
                </a:ext>
              </a:extLst>
            </p:cNvPr>
            <p:cNvPicPr>
              <a:picLocks noChangeAspect="1"/>
            </p:cNvPicPr>
            <p:nvPr/>
          </p:nvPicPr>
          <p:blipFill rotWithShape="1">
            <a:blip r:embed="rId5"/>
            <a:srcRect t="93192" r="58646" b="-225"/>
            <a:stretch/>
          </p:blipFill>
          <p:spPr>
            <a:xfrm>
              <a:off x="1309792" y="5248894"/>
              <a:ext cx="3606824" cy="201884"/>
            </a:xfrm>
            <a:prstGeom prst="rect">
              <a:avLst/>
            </a:prstGeom>
            <a:ln>
              <a:noFill/>
            </a:ln>
          </p:spPr>
        </p:pic>
      </p:grpSp>
      <p:pic>
        <p:nvPicPr>
          <p:cNvPr id="15" name="Picture 14" descr="A picture containing table&#10;&#10;Description automatically generated">
            <a:extLst>
              <a:ext uri="{FF2B5EF4-FFF2-40B4-BE49-F238E27FC236}">
                <a16:creationId xmlns:a16="http://schemas.microsoft.com/office/drawing/2014/main" id="{3B8AC3ED-5EC7-495B-A81C-FAA41CAE9BB2}"/>
              </a:ext>
            </a:extLst>
          </p:cNvPr>
          <p:cNvPicPr>
            <a:picLocks noChangeAspect="1"/>
          </p:cNvPicPr>
          <p:nvPr/>
        </p:nvPicPr>
        <p:blipFill rotWithShape="1">
          <a:blip r:embed="rId3">
            <a:extLst>
              <a:ext uri="{28A0092B-C50C-407E-A947-70E740481C1C}">
                <a14:useLocalDpi xmlns:a14="http://schemas.microsoft.com/office/drawing/2010/main" val="0"/>
              </a:ext>
            </a:extLst>
          </a:blip>
          <a:srcRect l="23147" t="53161"/>
          <a:stretch/>
        </p:blipFill>
        <p:spPr>
          <a:xfrm>
            <a:off x="7123074" y="1586613"/>
            <a:ext cx="4276445" cy="2849279"/>
          </a:xfrm>
          <a:prstGeom prst="rect">
            <a:avLst/>
          </a:prstGeom>
        </p:spPr>
      </p:pic>
      <p:pic>
        <p:nvPicPr>
          <p:cNvPr id="16" name="Picture 15" descr="Logo&#10;&#10;Description automatically generated">
            <a:extLst>
              <a:ext uri="{FF2B5EF4-FFF2-40B4-BE49-F238E27FC236}">
                <a16:creationId xmlns:a16="http://schemas.microsoft.com/office/drawing/2014/main" id="{930EB45E-D281-4EEE-BB13-37CEE8D7D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265313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21FD25-B260-4F65-91E9-2602A63B77D2}"/>
              </a:ext>
            </a:extLst>
          </p:cNvPr>
          <p:cNvGrpSpPr/>
          <p:nvPr/>
        </p:nvGrpSpPr>
        <p:grpSpPr>
          <a:xfrm>
            <a:off x="0" y="180871"/>
            <a:ext cx="12192000" cy="589153"/>
            <a:chOff x="0" y="180871"/>
            <a:chExt cx="12192000" cy="589153"/>
          </a:xfrm>
        </p:grpSpPr>
        <p:sp>
          <p:nvSpPr>
            <p:cNvPr id="4" name="TextBox 3">
              <a:extLst>
                <a:ext uri="{FF2B5EF4-FFF2-40B4-BE49-F238E27FC236}">
                  <a16:creationId xmlns:a16="http://schemas.microsoft.com/office/drawing/2014/main" id="{51703256-9C0D-45E2-BAD2-9E8134BBCFFC}"/>
                </a:ext>
              </a:extLst>
            </p:cNvPr>
            <p:cNvSpPr txBox="1"/>
            <p:nvPr/>
          </p:nvSpPr>
          <p:spPr>
            <a:xfrm>
              <a:off x="200966" y="180871"/>
              <a:ext cx="11647045" cy="461665"/>
            </a:xfrm>
            <a:prstGeom prst="rect">
              <a:avLst/>
            </a:prstGeom>
            <a:noFill/>
          </p:spPr>
          <p:txBody>
            <a:bodyPr wrap="square" rtlCol="0">
              <a:spAutoFit/>
            </a:bodyPr>
            <a:lstStyle/>
            <a:p>
              <a:pPr>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Old Games Analysis: Popular Genre &amp; Platform Cross Analysis (View in Tableau) </a:t>
              </a:r>
            </a:p>
          </p:txBody>
        </p:sp>
        <p:cxnSp>
          <p:nvCxnSpPr>
            <p:cNvPr id="5" name="Straight Connector 4">
              <a:extLst>
                <a:ext uri="{FF2B5EF4-FFF2-40B4-BE49-F238E27FC236}">
                  <a16:creationId xmlns:a16="http://schemas.microsoft.com/office/drawing/2014/main" id="{1D77A99A-5AA6-4EF7-B89B-C1C8E892CBA8}"/>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D6DB452-6B85-4F8C-9879-4DA74787522A}"/>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sp>
        <p:nvSpPr>
          <p:cNvPr id="8" name="TextBox 7">
            <a:extLst>
              <a:ext uri="{FF2B5EF4-FFF2-40B4-BE49-F238E27FC236}">
                <a16:creationId xmlns:a16="http://schemas.microsoft.com/office/drawing/2014/main" id="{7A302983-CB89-47A5-8432-86EF86CCF873}"/>
              </a:ext>
            </a:extLst>
          </p:cNvPr>
          <p:cNvSpPr txBox="1"/>
          <p:nvPr/>
        </p:nvSpPr>
        <p:spPr>
          <a:xfrm>
            <a:off x="0" y="6627552"/>
            <a:ext cx="7234353" cy="230448"/>
          </a:xfrm>
          <a:prstGeom prst="rect">
            <a:avLst/>
          </a:prstGeom>
          <a:noFill/>
        </p:spPr>
        <p:txBody>
          <a:bodyPr wrap="square">
            <a:spAutoFit/>
          </a:bodyPr>
          <a:lstStyle/>
          <a:p>
            <a:pPr marL="0" indent="0">
              <a:lnSpc>
                <a:spcPct val="120000"/>
              </a:lnSpc>
              <a:spcBef>
                <a:spcPts val="0"/>
              </a:spcBef>
              <a:buNone/>
            </a:pPr>
            <a:r>
              <a:rPr lang="en-US" sz="800" dirty="0">
                <a:latin typeface="Palatino Linotype" panose="02040502050505030304" pitchFamily="18" charset="0"/>
              </a:rPr>
              <a:t>Source of Data: Top Video Games 1995-2021 Metacritic. Metacritic, Statista</a:t>
            </a:r>
          </a:p>
        </p:txBody>
      </p:sp>
      <p:pic>
        <p:nvPicPr>
          <p:cNvPr id="9" name="Picture 4">
            <a:extLst>
              <a:ext uri="{FF2B5EF4-FFF2-40B4-BE49-F238E27FC236}">
                <a16:creationId xmlns:a16="http://schemas.microsoft.com/office/drawing/2014/main" id="{279561CE-D2C8-4F7E-8531-937E43DF6418}"/>
              </a:ext>
            </a:extLst>
          </p:cNvPr>
          <p:cNvPicPr>
            <a:picLocks noChangeAspect="1"/>
          </p:cNvPicPr>
          <p:nvPr/>
        </p:nvPicPr>
        <p:blipFill>
          <a:blip r:embed="rId3"/>
          <a:stretch>
            <a:fillRect/>
          </a:stretch>
        </p:blipFill>
        <p:spPr>
          <a:xfrm>
            <a:off x="3013880" y="897513"/>
            <a:ext cx="6892119" cy="5706266"/>
          </a:xfrm>
          <a:prstGeom prst="rect">
            <a:avLst/>
          </a:prstGeom>
          <a:ln>
            <a:noFill/>
          </a:ln>
        </p:spPr>
      </p:pic>
      <p:pic>
        <p:nvPicPr>
          <p:cNvPr id="10" name="Picture 9" descr="Logo&#10;&#10;Description automatically generated">
            <a:extLst>
              <a:ext uri="{FF2B5EF4-FFF2-40B4-BE49-F238E27FC236}">
                <a16:creationId xmlns:a16="http://schemas.microsoft.com/office/drawing/2014/main" id="{242DDCE7-9681-4361-A1E1-5CD90949D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485412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AFA3-BE19-44CC-9F94-BB3DD4FE3CF3}"/>
              </a:ext>
            </a:extLst>
          </p:cNvPr>
          <p:cNvSpPr>
            <a:spLocks noGrp="1"/>
          </p:cNvSpPr>
          <p:nvPr>
            <p:ph type="title"/>
          </p:nvPr>
        </p:nvSpPr>
        <p:spPr>
          <a:xfrm>
            <a:off x="5069940" y="-237744"/>
            <a:ext cx="6172200" cy="1828800"/>
          </a:xfrm>
        </p:spPr>
        <p:txBody>
          <a:bodyPr vert="horz" lIns="91440" tIns="45720" rIns="91440" bIns="45720" rtlCol="0" anchor="ctr">
            <a:noAutofit/>
          </a:bodyPr>
          <a:lstStyle/>
          <a:p>
            <a:br>
              <a:rPr lang="en-US" dirty="0">
                <a:latin typeface="Palatino Linotype" panose="02040502050505030304" pitchFamily="18" charset="0"/>
              </a:rPr>
            </a:br>
            <a:endParaRPr lang="en-US" dirty="0">
              <a:latin typeface="Palatino Linotype" panose="02040502050505030304" pitchFamily="18" charset="0"/>
            </a:endParaRPr>
          </a:p>
          <a:p>
            <a:r>
              <a:rPr lang="en-US" dirty="0">
                <a:latin typeface="Palatino Linotype" panose="02040502050505030304" pitchFamily="18" charset="0"/>
              </a:rPr>
              <a:t>Blood Omen: Legacy Of Kain (1997)</a:t>
            </a:r>
          </a:p>
        </p:txBody>
      </p:sp>
      <p:pic>
        <p:nvPicPr>
          <p:cNvPr id="5" name="Picture 5">
            <a:extLst>
              <a:ext uri="{FF2B5EF4-FFF2-40B4-BE49-F238E27FC236}">
                <a16:creationId xmlns:a16="http://schemas.microsoft.com/office/drawing/2014/main" id="{44497650-DF0F-48A7-A8F0-9057F23D5C11}"/>
              </a:ext>
            </a:extLst>
          </p:cNvPr>
          <p:cNvPicPr>
            <a:picLocks noGrp="1" noChangeAspect="1"/>
          </p:cNvPicPr>
          <p:nvPr>
            <p:ph sz="half" idx="1"/>
          </p:nvPr>
        </p:nvPicPr>
        <p:blipFill rotWithShape="1">
          <a:blip r:embed="rId3"/>
          <a:srcRect l="12137"/>
          <a:stretch/>
        </p:blipFill>
        <p:spPr>
          <a:xfrm>
            <a:off x="20" y="10"/>
            <a:ext cx="4635571" cy="6857990"/>
          </a:xfrm>
          <a:prstGeom prst="rect">
            <a:avLst/>
          </a:prstGeom>
        </p:spPr>
      </p:pic>
      <p:sp>
        <p:nvSpPr>
          <p:cNvPr id="4" name="Content Placeholder 3">
            <a:extLst>
              <a:ext uri="{FF2B5EF4-FFF2-40B4-BE49-F238E27FC236}">
                <a16:creationId xmlns:a16="http://schemas.microsoft.com/office/drawing/2014/main" id="{798716F0-79B2-4B90-A3BD-EA1CCB4ACE8A}"/>
              </a:ext>
            </a:extLst>
          </p:cNvPr>
          <p:cNvSpPr>
            <a:spLocks noGrp="1"/>
          </p:cNvSpPr>
          <p:nvPr>
            <p:ph sz="half" idx="2"/>
          </p:nvPr>
        </p:nvSpPr>
        <p:spPr>
          <a:xfrm>
            <a:off x="5069940" y="2322576"/>
            <a:ext cx="6172200" cy="3858768"/>
          </a:xfrm>
        </p:spPr>
        <p:txBody>
          <a:bodyPr vert="horz" lIns="91440" tIns="45720" rIns="91440" bIns="45720" rtlCol="0">
            <a:normAutofit/>
          </a:bodyPr>
          <a:lstStyle/>
          <a:p>
            <a:r>
              <a:rPr lang="en-US" sz="2400" dirty="0">
                <a:latin typeface="Palatino Linotype" panose="02040502050505030304" pitchFamily="18" charset="0"/>
              </a:rPr>
              <a:t>Genre: Role-Playing, Action, Adventure</a:t>
            </a:r>
          </a:p>
          <a:p>
            <a:endParaRPr lang="en-US" sz="2400" dirty="0">
              <a:latin typeface="Palatino Linotype" panose="02040502050505030304" pitchFamily="18" charset="0"/>
            </a:endParaRPr>
          </a:p>
          <a:p>
            <a:r>
              <a:rPr lang="en-US" sz="2400" dirty="0">
                <a:latin typeface="Palatino Linotype" panose="02040502050505030304" pitchFamily="18" charset="0"/>
              </a:rPr>
              <a:t>User Reviews: 8.6(PC)</a:t>
            </a:r>
          </a:p>
          <a:p>
            <a:endParaRPr lang="en-US" sz="2400" dirty="0">
              <a:latin typeface="Palatino Linotype" panose="02040502050505030304" pitchFamily="18" charset="0"/>
            </a:endParaRPr>
          </a:p>
          <a:p>
            <a:r>
              <a:rPr lang="en-US" sz="2400" dirty="0">
                <a:latin typeface="Palatino Linotype" panose="02040502050505030304" pitchFamily="18" charset="0"/>
              </a:rPr>
              <a:t>Preferred Console for Release of New Game : Wii, 3DS</a:t>
            </a:r>
          </a:p>
          <a:p>
            <a:endParaRPr lang="en-US" sz="2400" dirty="0">
              <a:latin typeface="Palatino Linotype" panose="02040502050505030304" pitchFamily="18" charset="0"/>
            </a:endParaRPr>
          </a:p>
          <a:p>
            <a:endParaRPr lang="en-US" sz="2400" dirty="0">
              <a:latin typeface="Palatino Linotype" panose="02040502050505030304" pitchFamily="18" charset="0"/>
            </a:endParaRPr>
          </a:p>
        </p:txBody>
      </p:sp>
      <p:pic>
        <p:nvPicPr>
          <p:cNvPr id="6" name="Picture 5" descr="Logo&#10;&#10;Description automatically generated">
            <a:extLst>
              <a:ext uri="{FF2B5EF4-FFF2-40B4-BE49-F238E27FC236}">
                <a16:creationId xmlns:a16="http://schemas.microsoft.com/office/drawing/2014/main" id="{D641391C-9CA8-417B-8474-1696EB574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297709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C2361-3A7F-4479-B787-CC3A587E642B}"/>
              </a:ext>
            </a:extLst>
          </p:cNvPr>
          <p:cNvSpPr>
            <a:spLocks noGrp="1"/>
          </p:cNvSpPr>
          <p:nvPr>
            <p:ph type="title"/>
          </p:nvPr>
        </p:nvSpPr>
        <p:spPr>
          <a:xfrm>
            <a:off x="5069940" y="365124"/>
            <a:ext cx="6172200" cy="1828800"/>
          </a:xfrm>
        </p:spPr>
        <p:txBody>
          <a:bodyPr vert="horz" lIns="91440" tIns="45720" rIns="91440" bIns="45720" rtlCol="0" anchor="ctr">
            <a:normAutofit/>
          </a:bodyPr>
          <a:lstStyle/>
          <a:p>
            <a:r>
              <a:rPr lang="en-US" dirty="0">
                <a:latin typeface="Palatino Linotype" panose="02040502050505030304" pitchFamily="18" charset="0"/>
              </a:rPr>
              <a:t>Gun (2005)</a:t>
            </a:r>
          </a:p>
        </p:txBody>
      </p:sp>
      <p:pic>
        <p:nvPicPr>
          <p:cNvPr id="5" name="Picture 5">
            <a:extLst>
              <a:ext uri="{FF2B5EF4-FFF2-40B4-BE49-F238E27FC236}">
                <a16:creationId xmlns:a16="http://schemas.microsoft.com/office/drawing/2014/main" id="{649298C4-74B5-4023-B3A0-700D4203843A}"/>
              </a:ext>
            </a:extLst>
          </p:cNvPr>
          <p:cNvPicPr>
            <a:picLocks noGrp="1" noChangeAspect="1"/>
          </p:cNvPicPr>
          <p:nvPr>
            <p:ph sz="half" idx="1"/>
          </p:nvPr>
        </p:nvPicPr>
        <p:blipFill rotWithShape="1">
          <a:blip r:embed="rId3"/>
          <a:srcRect l="10186" r="6305" b="2"/>
          <a:stretch/>
        </p:blipFill>
        <p:spPr>
          <a:xfrm>
            <a:off x="20" y="10"/>
            <a:ext cx="4635571" cy="6857990"/>
          </a:xfrm>
          <a:prstGeom prst="rect">
            <a:avLst/>
          </a:prstGeom>
        </p:spPr>
      </p:pic>
      <p:sp>
        <p:nvSpPr>
          <p:cNvPr id="4" name="Content Placeholder 3">
            <a:extLst>
              <a:ext uri="{FF2B5EF4-FFF2-40B4-BE49-F238E27FC236}">
                <a16:creationId xmlns:a16="http://schemas.microsoft.com/office/drawing/2014/main" id="{0D4FEAE0-ACAD-4FB2-BC5C-6562E55DDE90}"/>
              </a:ext>
            </a:extLst>
          </p:cNvPr>
          <p:cNvSpPr>
            <a:spLocks noGrp="1"/>
          </p:cNvSpPr>
          <p:nvPr>
            <p:ph sz="half" idx="2"/>
          </p:nvPr>
        </p:nvSpPr>
        <p:spPr>
          <a:xfrm>
            <a:off x="5069940" y="2322576"/>
            <a:ext cx="6172200" cy="3858768"/>
          </a:xfrm>
        </p:spPr>
        <p:txBody>
          <a:bodyPr vert="horz" lIns="91440" tIns="45720" rIns="91440" bIns="45720" rtlCol="0">
            <a:normAutofit lnSpcReduction="10000"/>
          </a:bodyPr>
          <a:lstStyle/>
          <a:p>
            <a:r>
              <a:rPr lang="en-US" sz="2400">
                <a:latin typeface="Palatino Linotype" panose="02040502050505030304" pitchFamily="18" charset="0"/>
              </a:rPr>
              <a:t>Genre: Action, Adventure, Open-World</a:t>
            </a:r>
          </a:p>
          <a:p>
            <a:endParaRPr lang="en-US" sz="2400">
              <a:latin typeface="Palatino Linotype" panose="02040502050505030304" pitchFamily="18" charset="0"/>
            </a:endParaRPr>
          </a:p>
          <a:p>
            <a:r>
              <a:rPr lang="en-US" sz="2400">
                <a:latin typeface="Palatino Linotype" panose="02040502050505030304" pitchFamily="18" charset="0"/>
              </a:rPr>
              <a:t>MetaCritic Rating: 76(PC), 77(PS2), 75(Xbox 360)</a:t>
            </a:r>
          </a:p>
          <a:p>
            <a:endParaRPr lang="en-US" sz="2400">
              <a:latin typeface="Palatino Linotype" panose="02040502050505030304" pitchFamily="18" charset="0"/>
            </a:endParaRPr>
          </a:p>
          <a:p>
            <a:r>
              <a:rPr lang="en-US" sz="2400">
                <a:latin typeface="Palatino Linotype" panose="02040502050505030304" pitchFamily="18" charset="0"/>
              </a:rPr>
              <a:t>User Review: 7.9(PC), 8.8(PS2), 7.6(Xbox 360)</a:t>
            </a:r>
          </a:p>
          <a:p>
            <a:endParaRPr lang="en-US" sz="2400">
              <a:latin typeface="Palatino Linotype" panose="02040502050505030304" pitchFamily="18" charset="0"/>
            </a:endParaRPr>
          </a:p>
          <a:p>
            <a:r>
              <a:rPr lang="en-US" sz="2400">
                <a:latin typeface="Palatino Linotype" panose="02040502050505030304" pitchFamily="18" charset="0"/>
              </a:rPr>
              <a:t>Preferred Console for Release of New Edition : 3DS, Switch, PlayStation </a:t>
            </a:r>
          </a:p>
        </p:txBody>
      </p:sp>
      <p:pic>
        <p:nvPicPr>
          <p:cNvPr id="6" name="Picture 5" descr="Logo&#10;&#10;Description automatically generated">
            <a:extLst>
              <a:ext uri="{FF2B5EF4-FFF2-40B4-BE49-F238E27FC236}">
                <a16:creationId xmlns:a16="http://schemas.microsoft.com/office/drawing/2014/main" id="{156BE2C1-59C0-4984-BAD7-742786A1B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2100546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7A0D-ADD4-497C-ADC4-660157F5B469}"/>
              </a:ext>
            </a:extLst>
          </p:cNvPr>
          <p:cNvSpPr>
            <a:spLocks noGrp="1"/>
          </p:cNvSpPr>
          <p:nvPr>
            <p:ph type="title"/>
          </p:nvPr>
        </p:nvSpPr>
        <p:spPr>
          <a:xfrm>
            <a:off x="5069940" y="365124"/>
            <a:ext cx="6172200" cy="1828800"/>
          </a:xfrm>
        </p:spPr>
        <p:txBody>
          <a:bodyPr vert="horz" lIns="91440" tIns="45720" rIns="91440" bIns="45720" rtlCol="0" anchor="ctr">
            <a:normAutofit/>
          </a:bodyPr>
          <a:lstStyle/>
          <a:p>
            <a:r>
              <a:rPr lang="en-US" dirty="0">
                <a:latin typeface="Palatino Linotype" panose="02040502050505030304" pitchFamily="18" charset="0"/>
              </a:rPr>
              <a:t>Prototype 2 (2012)</a:t>
            </a:r>
          </a:p>
        </p:txBody>
      </p:sp>
      <p:pic>
        <p:nvPicPr>
          <p:cNvPr id="5" name="Picture 5" descr="A picture containing calendar&#10;&#10;Description automatically generated">
            <a:extLst>
              <a:ext uri="{FF2B5EF4-FFF2-40B4-BE49-F238E27FC236}">
                <a16:creationId xmlns:a16="http://schemas.microsoft.com/office/drawing/2014/main" id="{71A02AE6-3357-4173-B716-8555E970440E}"/>
              </a:ext>
            </a:extLst>
          </p:cNvPr>
          <p:cNvPicPr>
            <a:picLocks noGrp="1" noChangeAspect="1"/>
          </p:cNvPicPr>
          <p:nvPr>
            <p:ph sz="half" idx="1"/>
          </p:nvPr>
        </p:nvPicPr>
        <p:blipFill rotWithShape="1">
          <a:blip r:embed="rId3"/>
          <a:srcRect l="3030" r="6867"/>
          <a:stretch/>
        </p:blipFill>
        <p:spPr>
          <a:xfrm>
            <a:off x="20" y="10"/>
            <a:ext cx="4635571" cy="6857990"/>
          </a:xfrm>
          <a:prstGeom prst="rect">
            <a:avLst/>
          </a:prstGeom>
        </p:spPr>
      </p:pic>
      <p:sp>
        <p:nvSpPr>
          <p:cNvPr id="4" name="Content Placeholder 3">
            <a:extLst>
              <a:ext uri="{FF2B5EF4-FFF2-40B4-BE49-F238E27FC236}">
                <a16:creationId xmlns:a16="http://schemas.microsoft.com/office/drawing/2014/main" id="{ECEFAB78-15A2-44D4-B740-E7973EF15500}"/>
              </a:ext>
            </a:extLst>
          </p:cNvPr>
          <p:cNvSpPr>
            <a:spLocks noGrp="1"/>
          </p:cNvSpPr>
          <p:nvPr>
            <p:ph sz="half" idx="2"/>
          </p:nvPr>
        </p:nvSpPr>
        <p:spPr>
          <a:xfrm>
            <a:off x="5069940" y="2322576"/>
            <a:ext cx="6172200" cy="3858768"/>
          </a:xfrm>
        </p:spPr>
        <p:txBody>
          <a:bodyPr vert="horz" lIns="91440" tIns="45720" rIns="91440" bIns="45720" rtlCol="0">
            <a:normAutofit/>
          </a:bodyPr>
          <a:lstStyle/>
          <a:p>
            <a:r>
              <a:rPr lang="en-US" sz="2400">
                <a:latin typeface="Palatino Linotype" panose="02040502050505030304" pitchFamily="18" charset="0"/>
              </a:rPr>
              <a:t>Genre: Action, Adventure, Open World</a:t>
            </a:r>
          </a:p>
          <a:p>
            <a:endParaRPr lang="en-US" sz="2400">
              <a:latin typeface="Palatino Linotype" panose="02040502050505030304" pitchFamily="18" charset="0"/>
            </a:endParaRPr>
          </a:p>
          <a:p>
            <a:r>
              <a:rPr lang="en-US" sz="2400">
                <a:latin typeface="Palatino Linotype" panose="02040502050505030304" pitchFamily="18" charset="0"/>
              </a:rPr>
              <a:t>MetaCritic Ratings: PC (76), PS3(79), Xbox 360(74)</a:t>
            </a:r>
          </a:p>
          <a:p>
            <a:endParaRPr lang="en-US" sz="2400">
              <a:latin typeface="Palatino Linotype" panose="02040502050505030304" pitchFamily="18" charset="0"/>
            </a:endParaRPr>
          </a:p>
          <a:p>
            <a:r>
              <a:rPr lang="en-US" sz="2400">
                <a:latin typeface="Palatino Linotype" panose="02040502050505030304" pitchFamily="18" charset="0"/>
              </a:rPr>
              <a:t>User Review: PC(6.6), PS3(6.8), Xbox(7.0)</a:t>
            </a:r>
          </a:p>
          <a:p>
            <a:endParaRPr lang="en-US" sz="2400">
              <a:latin typeface="Palatino Linotype" panose="02040502050505030304" pitchFamily="18" charset="0"/>
            </a:endParaRPr>
          </a:p>
          <a:p>
            <a:r>
              <a:rPr lang="en-US" sz="2400">
                <a:latin typeface="Palatino Linotype" panose="02040502050505030304" pitchFamily="18" charset="0"/>
              </a:rPr>
              <a:t>Preferred Console for Release of New Game : 3DS, Switch, PlayStation </a:t>
            </a:r>
          </a:p>
          <a:p>
            <a:endParaRPr lang="en-US" sz="2400">
              <a:latin typeface="Palatino Linotype" panose="02040502050505030304" pitchFamily="18" charset="0"/>
            </a:endParaRPr>
          </a:p>
        </p:txBody>
      </p:sp>
      <p:pic>
        <p:nvPicPr>
          <p:cNvPr id="6" name="Picture 5" descr="Logo&#10;&#10;Description automatically generated">
            <a:extLst>
              <a:ext uri="{FF2B5EF4-FFF2-40B4-BE49-F238E27FC236}">
                <a16:creationId xmlns:a16="http://schemas.microsoft.com/office/drawing/2014/main" id="{6D70F82A-5FBF-4376-B46F-32D6F592F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4120677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light, dark, laser, night sky&#10;&#10;Description automatically generated">
            <a:extLst>
              <a:ext uri="{FF2B5EF4-FFF2-40B4-BE49-F238E27FC236}">
                <a16:creationId xmlns:a16="http://schemas.microsoft.com/office/drawing/2014/main" id="{81B1CF4E-D451-4B65-B75D-9C29A0831172}"/>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7840"/>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450850-F0FB-462D-8694-EA2542BDEA35}"/>
              </a:ext>
            </a:extLst>
          </p:cNvPr>
          <p:cNvSpPr>
            <a:spLocks noGrp="1"/>
          </p:cNvSpPr>
          <p:nvPr>
            <p:ph type="title"/>
          </p:nvPr>
        </p:nvSpPr>
        <p:spPr>
          <a:xfrm>
            <a:off x="347030" y="1173319"/>
            <a:ext cx="4473163" cy="1124712"/>
          </a:xfrm>
        </p:spPr>
        <p:txBody>
          <a:bodyPr anchor="b">
            <a:noAutofit/>
          </a:bodyPr>
          <a:lstStyle/>
          <a:p>
            <a:pPr>
              <a:lnSpc>
                <a:spcPct val="120000"/>
              </a:lnSpc>
            </a:pPr>
            <a:r>
              <a:rPr lang="en-US" sz="2800" b="1" dirty="0">
                <a:latin typeface="Palatino Linotype" panose="02040502050505030304" pitchFamily="18" charset="0"/>
              </a:rPr>
              <a:t>Metaverse Analysis</a:t>
            </a:r>
          </a:p>
        </p:txBody>
      </p:sp>
      <p:sp>
        <p:nvSpPr>
          <p:cNvPr id="32"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3DF9E805-BC1B-4F26-BE98-1D826CFD9A93}"/>
              </a:ext>
            </a:extLst>
          </p:cNvPr>
          <p:cNvSpPr>
            <a:spLocks noGrp="1"/>
          </p:cNvSpPr>
          <p:nvPr>
            <p:ph idx="1"/>
          </p:nvPr>
        </p:nvSpPr>
        <p:spPr>
          <a:xfrm>
            <a:off x="0" y="2757243"/>
            <a:ext cx="5007022" cy="3207258"/>
          </a:xfrm>
        </p:spPr>
        <p:txBody>
          <a:bodyPr anchor="t">
            <a:normAutofit/>
          </a:bodyPr>
          <a:lstStyle/>
          <a:p>
            <a:pPr marL="800100" lvl="1" indent="-342900">
              <a:lnSpc>
                <a:spcPct val="120000"/>
              </a:lnSpc>
              <a:buFont typeface="+mj-lt"/>
              <a:buAutoNum type="alphaLcPeriod"/>
            </a:pPr>
            <a:r>
              <a:rPr lang="en-US" sz="1800" b="1" dirty="0">
                <a:solidFill>
                  <a:srgbClr val="000000"/>
                </a:solidFill>
                <a:effectLst/>
                <a:latin typeface="Palatino Linotype" panose="02040502050505030304" pitchFamily="18" charset="0"/>
              </a:rPr>
              <a:t>Twitch Streaming Data Analysis, 2016-2021*</a:t>
            </a:r>
          </a:p>
          <a:p>
            <a:pPr marL="800100" lvl="1" indent="-342900">
              <a:lnSpc>
                <a:spcPct val="120000"/>
              </a:lnSpc>
              <a:buFont typeface="+mj-lt"/>
              <a:buAutoNum type="alphaLcPeriod"/>
            </a:pPr>
            <a:r>
              <a:rPr lang="en-US" sz="1800" b="1" dirty="0">
                <a:solidFill>
                  <a:srgbClr val="000000"/>
                </a:solidFill>
                <a:effectLst/>
                <a:latin typeface="Palatino Linotype" panose="02040502050505030304" pitchFamily="18" charset="0"/>
              </a:rPr>
              <a:t>Metaverse Activities*</a:t>
            </a:r>
          </a:p>
          <a:p>
            <a:pPr marL="800100" lvl="1" indent="-342900">
              <a:lnSpc>
                <a:spcPct val="120000"/>
              </a:lnSpc>
              <a:buFont typeface="+mj-lt"/>
              <a:buAutoNum type="alphaLcPeriod"/>
            </a:pPr>
            <a:r>
              <a:rPr lang="it-IT" sz="1800" b="1" dirty="0">
                <a:solidFill>
                  <a:srgbClr val="000000"/>
                </a:solidFill>
                <a:effectLst/>
                <a:latin typeface="Palatino Linotype" panose="02040502050505030304" pitchFamily="18" charset="0"/>
              </a:rPr>
              <a:t>Ad Revenue (Social Media X Gender)*</a:t>
            </a:r>
          </a:p>
          <a:p>
            <a:pPr marL="800100" lvl="1" indent="-342900">
              <a:lnSpc>
                <a:spcPct val="120000"/>
              </a:lnSpc>
              <a:buFont typeface="+mj-lt"/>
              <a:buAutoNum type="alphaLcPeriod"/>
            </a:pPr>
            <a:r>
              <a:rPr lang="en-US" sz="1800" b="1" dirty="0">
                <a:solidFill>
                  <a:srgbClr val="000000"/>
                </a:solidFill>
                <a:effectLst/>
                <a:latin typeface="Palatino Linotype" panose="02040502050505030304" pitchFamily="18" charset="0"/>
              </a:rPr>
              <a:t>Metaverse Segmentation: Gamer Personas*</a:t>
            </a:r>
            <a:endParaRPr lang="en-US" sz="2000" dirty="0">
              <a:latin typeface="Palatino Linotype" panose="02040502050505030304" pitchFamily="18" charset="0"/>
            </a:endParaRPr>
          </a:p>
          <a:p>
            <a:pPr marL="342900" indent="-342900">
              <a:lnSpc>
                <a:spcPct val="120000"/>
              </a:lnSpc>
              <a:buFont typeface="+mj-lt"/>
              <a:buAutoNum type="alphaLcPeriod"/>
            </a:pPr>
            <a:endParaRPr lang="en-US" sz="2000" dirty="0">
              <a:solidFill>
                <a:schemeClr val="bg1">
                  <a:lumMod val="85000"/>
                </a:schemeClr>
              </a:solidFill>
              <a:latin typeface="Palatino Linotype" panose="02040502050505030304" pitchFamily="18" charset="0"/>
            </a:endParaRPr>
          </a:p>
        </p:txBody>
      </p:sp>
      <p:sp>
        <p:nvSpPr>
          <p:cNvPr id="10" name="Rectangle 9">
            <a:extLst>
              <a:ext uri="{FF2B5EF4-FFF2-40B4-BE49-F238E27FC236}">
                <a16:creationId xmlns:a16="http://schemas.microsoft.com/office/drawing/2014/main" id="{C95653A0-4B89-40F9-AC35-E0569A85FA5A}"/>
              </a:ext>
            </a:extLst>
          </p:cNvPr>
          <p:cNvSpPr/>
          <p:nvPr/>
        </p:nvSpPr>
        <p:spPr bwMode="gray">
          <a:xfrm>
            <a:off x="0" y="1816771"/>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descr="Logo&#10;&#10;Description automatically generated">
            <a:extLst>
              <a:ext uri="{FF2B5EF4-FFF2-40B4-BE49-F238E27FC236}">
                <a16:creationId xmlns:a16="http://schemas.microsoft.com/office/drawing/2014/main" id="{F3CC3266-AE37-47F5-A4BB-41455BDFC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205443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light, dark, laser, night sky&#10;&#10;Description automatically generated">
            <a:extLst>
              <a:ext uri="{FF2B5EF4-FFF2-40B4-BE49-F238E27FC236}">
                <a16:creationId xmlns:a16="http://schemas.microsoft.com/office/drawing/2014/main" id="{81B1CF4E-D451-4B65-B75D-9C29A0831172}"/>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7840"/>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450850-F0FB-462D-8694-EA2542BDEA35}"/>
              </a:ext>
            </a:extLst>
          </p:cNvPr>
          <p:cNvSpPr>
            <a:spLocks noGrp="1"/>
          </p:cNvSpPr>
          <p:nvPr>
            <p:ph type="title"/>
          </p:nvPr>
        </p:nvSpPr>
        <p:spPr>
          <a:xfrm>
            <a:off x="347030" y="1173319"/>
            <a:ext cx="4473163" cy="1124712"/>
          </a:xfrm>
        </p:spPr>
        <p:txBody>
          <a:bodyPr anchor="b">
            <a:noAutofit/>
          </a:bodyPr>
          <a:lstStyle/>
          <a:p>
            <a:pPr>
              <a:lnSpc>
                <a:spcPct val="120000"/>
              </a:lnSpc>
            </a:pPr>
            <a:r>
              <a:rPr lang="en-US" sz="2800" b="1" dirty="0">
                <a:latin typeface="Palatino Linotype" panose="02040502050505030304" pitchFamily="18" charset="0"/>
              </a:rPr>
              <a:t>Metaverse Analysis</a:t>
            </a:r>
          </a:p>
        </p:txBody>
      </p:sp>
      <p:sp>
        <p:nvSpPr>
          <p:cNvPr id="32"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3DF9E805-BC1B-4F26-BE98-1D826CFD9A93}"/>
              </a:ext>
            </a:extLst>
          </p:cNvPr>
          <p:cNvSpPr>
            <a:spLocks noGrp="1"/>
          </p:cNvSpPr>
          <p:nvPr>
            <p:ph idx="1"/>
          </p:nvPr>
        </p:nvSpPr>
        <p:spPr>
          <a:xfrm>
            <a:off x="0" y="2757243"/>
            <a:ext cx="5007022" cy="3207258"/>
          </a:xfrm>
        </p:spPr>
        <p:txBody>
          <a:bodyPr anchor="t">
            <a:normAutofit/>
          </a:bodyPr>
          <a:lstStyle/>
          <a:p>
            <a:pPr marL="800100" lvl="1" indent="-342900">
              <a:lnSpc>
                <a:spcPct val="120000"/>
              </a:lnSpc>
              <a:buFont typeface="+mj-lt"/>
              <a:buAutoNum type="alphaLcPeriod"/>
            </a:pPr>
            <a:r>
              <a:rPr lang="en-US" sz="1800" b="1" dirty="0">
                <a:solidFill>
                  <a:srgbClr val="000000"/>
                </a:solidFill>
                <a:effectLst/>
                <a:latin typeface="Palatino Linotype" panose="02040502050505030304" pitchFamily="18" charset="0"/>
              </a:rPr>
              <a:t>Twitch Streaming Data Analysis, 2016-2021*</a:t>
            </a:r>
          </a:p>
          <a:p>
            <a:pPr marL="1257300" lvl="2" indent="-342900">
              <a:lnSpc>
                <a:spcPct val="120000"/>
              </a:lnSpc>
              <a:buFont typeface="+mj-lt"/>
              <a:buAutoNum type="alphaLcPeriod"/>
            </a:pPr>
            <a:r>
              <a:rPr lang="en-US" sz="1400" b="1" dirty="0">
                <a:solidFill>
                  <a:srgbClr val="000000"/>
                </a:solidFill>
                <a:effectLst/>
                <a:latin typeface="Palatino Linotype" panose="02040502050505030304" pitchFamily="18" charset="0"/>
              </a:rPr>
              <a:t>Twitch Global Analysis</a:t>
            </a:r>
          </a:p>
          <a:p>
            <a:pPr marL="1257300" lvl="2" indent="-342900">
              <a:lnSpc>
                <a:spcPct val="120000"/>
              </a:lnSpc>
              <a:buFont typeface="+mj-lt"/>
              <a:buAutoNum type="alphaLcPeriod"/>
            </a:pPr>
            <a:r>
              <a:rPr lang="en-US" sz="1400" b="1" dirty="0">
                <a:solidFill>
                  <a:srgbClr val="000000"/>
                </a:solidFill>
                <a:effectLst/>
                <a:latin typeface="Palatino Linotype" panose="02040502050505030304" pitchFamily="18" charset="0"/>
              </a:rPr>
              <a:t>Twitch Top Viewed Games' Analysis</a:t>
            </a:r>
          </a:p>
          <a:p>
            <a:pPr marL="800100" lvl="1" indent="-342900">
              <a:lnSpc>
                <a:spcPct val="120000"/>
              </a:lnSpc>
              <a:buFont typeface="+mj-lt"/>
              <a:buAutoNum type="alphaLcPeriod"/>
            </a:pPr>
            <a:r>
              <a:rPr lang="en-US" sz="1800" b="1" dirty="0">
                <a:solidFill>
                  <a:schemeClr val="bg2"/>
                </a:solidFill>
                <a:effectLst/>
                <a:latin typeface="Palatino Linotype" panose="02040502050505030304" pitchFamily="18" charset="0"/>
              </a:rPr>
              <a:t>Metaverse Activities*</a:t>
            </a:r>
          </a:p>
          <a:p>
            <a:pPr marL="800100" lvl="1" indent="-342900">
              <a:lnSpc>
                <a:spcPct val="120000"/>
              </a:lnSpc>
              <a:buFont typeface="+mj-lt"/>
              <a:buAutoNum type="alphaLcPeriod"/>
            </a:pPr>
            <a:r>
              <a:rPr lang="it-IT" sz="1800" b="1" dirty="0">
                <a:solidFill>
                  <a:schemeClr val="bg2"/>
                </a:solidFill>
                <a:effectLst/>
                <a:latin typeface="Palatino Linotype" panose="02040502050505030304" pitchFamily="18" charset="0"/>
              </a:rPr>
              <a:t>Ad Revenue (Social Media X Gender)*</a:t>
            </a:r>
          </a:p>
          <a:p>
            <a:pPr marL="800100" lvl="1" indent="-342900">
              <a:lnSpc>
                <a:spcPct val="120000"/>
              </a:lnSpc>
              <a:buFont typeface="+mj-lt"/>
              <a:buAutoNum type="alphaLcPeriod"/>
            </a:pPr>
            <a:r>
              <a:rPr lang="en-US" sz="1800" b="1" dirty="0">
                <a:solidFill>
                  <a:schemeClr val="bg2"/>
                </a:solidFill>
                <a:effectLst/>
                <a:latin typeface="Palatino Linotype" panose="02040502050505030304" pitchFamily="18" charset="0"/>
              </a:rPr>
              <a:t>Metaverse Segmentation: Gamer Personas*</a:t>
            </a:r>
            <a:endParaRPr lang="en-US" sz="2000" dirty="0">
              <a:solidFill>
                <a:schemeClr val="bg2"/>
              </a:solidFill>
              <a:latin typeface="Palatino Linotype" panose="02040502050505030304" pitchFamily="18" charset="0"/>
            </a:endParaRPr>
          </a:p>
          <a:p>
            <a:pPr marL="342900" indent="-342900">
              <a:lnSpc>
                <a:spcPct val="120000"/>
              </a:lnSpc>
              <a:buFont typeface="+mj-lt"/>
              <a:buAutoNum type="alphaLcPeriod"/>
            </a:pPr>
            <a:endParaRPr lang="en-US" sz="2000" dirty="0">
              <a:solidFill>
                <a:schemeClr val="bg1">
                  <a:lumMod val="85000"/>
                </a:schemeClr>
              </a:solidFill>
              <a:latin typeface="Palatino Linotype" panose="02040502050505030304" pitchFamily="18" charset="0"/>
            </a:endParaRPr>
          </a:p>
        </p:txBody>
      </p:sp>
      <p:sp>
        <p:nvSpPr>
          <p:cNvPr id="10" name="Rectangle 9">
            <a:extLst>
              <a:ext uri="{FF2B5EF4-FFF2-40B4-BE49-F238E27FC236}">
                <a16:creationId xmlns:a16="http://schemas.microsoft.com/office/drawing/2014/main" id="{C95653A0-4B89-40F9-AC35-E0569A85FA5A}"/>
              </a:ext>
            </a:extLst>
          </p:cNvPr>
          <p:cNvSpPr/>
          <p:nvPr/>
        </p:nvSpPr>
        <p:spPr bwMode="gray">
          <a:xfrm>
            <a:off x="0" y="1816771"/>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descr="Logo&#10;&#10;Description automatically generated">
            <a:extLst>
              <a:ext uri="{FF2B5EF4-FFF2-40B4-BE49-F238E27FC236}">
                <a16:creationId xmlns:a16="http://schemas.microsoft.com/office/drawing/2014/main" id="{F3CC3266-AE37-47F5-A4BB-41455BDFC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3140906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703ACA0-E548-4B9D-87E4-A5F9A24F97B9}"/>
              </a:ext>
            </a:extLst>
          </p:cNvPr>
          <p:cNvGrpSpPr/>
          <p:nvPr/>
        </p:nvGrpSpPr>
        <p:grpSpPr>
          <a:xfrm>
            <a:off x="0" y="96650"/>
            <a:ext cx="12192000" cy="589153"/>
            <a:chOff x="0" y="180871"/>
            <a:chExt cx="12192000" cy="589153"/>
          </a:xfrm>
        </p:grpSpPr>
        <p:sp>
          <p:nvSpPr>
            <p:cNvPr id="4" name="TextBox 3">
              <a:extLst>
                <a:ext uri="{FF2B5EF4-FFF2-40B4-BE49-F238E27FC236}">
                  <a16:creationId xmlns:a16="http://schemas.microsoft.com/office/drawing/2014/main" id="{5B527273-DE41-4CC4-BB05-085BE4362AA6}"/>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Palatino Linotype" panose="02040502050505030304" pitchFamily="18" charset="0"/>
                </a:rPr>
                <a:t>Metaverse Analysis—</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Twitch Streaming Data Analysis: Logics</a:t>
              </a:r>
            </a:p>
          </p:txBody>
        </p:sp>
        <p:cxnSp>
          <p:nvCxnSpPr>
            <p:cNvPr id="5" name="Straight Connector 4">
              <a:extLst>
                <a:ext uri="{FF2B5EF4-FFF2-40B4-BE49-F238E27FC236}">
                  <a16:creationId xmlns:a16="http://schemas.microsoft.com/office/drawing/2014/main" id="{FCE4D04F-92B4-4E17-81F1-5A1F78B882A4}"/>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A856B3C-A4E3-4547-8556-AFA9BE34F353}"/>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pic>
        <p:nvPicPr>
          <p:cNvPr id="8" name="Picture 7" descr="Logo&#10;&#10;Description automatically generated">
            <a:extLst>
              <a:ext uri="{FF2B5EF4-FFF2-40B4-BE49-F238E27FC236}">
                <a16:creationId xmlns:a16="http://schemas.microsoft.com/office/drawing/2014/main" id="{13EC49DB-61B5-4491-995E-826680A82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0" name="Content Placeholder 8">
            <a:extLst>
              <a:ext uri="{FF2B5EF4-FFF2-40B4-BE49-F238E27FC236}">
                <a16:creationId xmlns:a16="http://schemas.microsoft.com/office/drawing/2014/main" id="{506315E3-46A1-4881-BD11-41D18CBCE93B}"/>
              </a:ext>
            </a:extLst>
          </p:cNvPr>
          <p:cNvSpPr txBox="1">
            <a:spLocks/>
          </p:cNvSpPr>
          <p:nvPr/>
        </p:nvSpPr>
        <p:spPr>
          <a:xfrm>
            <a:off x="1663095" y="2548736"/>
            <a:ext cx="8917818" cy="1760528"/>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rPr>
              <a:t>See the potential of metaverse through the trend of online socializing &amp; gaming activities on Twitch </a:t>
            </a: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rPr>
              <a:t>Find the top viewed games on Twitch and see which Activision Blizzard games can be added metaverse features</a:t>
            </a: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p:txBody>
      </p:sp>
      <p:pic>
        <p:nvPicPr>
          <p:cNvPr id="9" name="Content Placeholder 4" descr="A picture containing light, dark, laser, night sky&#10;&#10;Description automatically generated">
            <a:extLst>
              <a:ext uri="{FF2B5EF4-FFF2-40B4-BE49-F238E27FC236}">
                <a16:creationId xmlns:a16="http://schemas.microsoft.com/office/drawing/2014/main" id="{0DB28548-5EF6-4E0F-BCCC-3845CC2795D5}"/>
              </a:ext>
            </a:extLst>
          </p:cNvPr>
          <p:cNvPicPr>
            <a:picLocks noChangeAspect="1"/>
          </p:cNvPicPr>
          <p:nvPr/>
        </p:nvPicPr>
        <p:blipFill rotWithShape="1">
          <a:blip r:embed="rId3">
            <a:alphaModFix amt="14000"/>
            <a:extLst>
              <a:ext uri="{28A0092B-C50C-407E-A947-70E740481C1C}">
                <a14:useLocalDpi xmlns:a14="http://schemas.microsoft.com/office/drawing/2010/main" val="0"/>
              </a:ext>
            </a:extLst>
          </a:blip>
          <a:srcRect l="2725" t="28299" r="7092" b="26714"/>
          <a:stretch/>
        </p:blipFill>
        <p:spPr>
          <a:xfrm>
            <a:off x="1160704" y="1668781"/>
            <a:ext cx="9870366" cy="352043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4199121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5871363E-D345-4910-B835-71327DF85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72" y="1151373"/>
            <a:ext cx="5995520" cy="2807027"/>
          </a:xfrm>
          <a:prstGeom prst="rect">
            <a:avLst/>
          </a:prstGeom>
        </p:spPr>
      </p:pic>
      <p:pic>
        <p:nvPicPr>
          <p:cNvPr id="7" name="Picture 6" descr="Table&#10;&#10;Description automatically generated">
            <a:extLst>
              <a:ext uri="{FF2B5EF4-FFF2-40B4-BE49-F238E27FC236}">
                <a16:creationId xmlns:a16="http://schemas.microsoft.com/office/drawing/2014/main" id="{95DC9174-02EF-462B-A0CC-8DE41099A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653" y="2843362"/>
            <a:ext cx="6165347" cy="3544883"/>
          </a:xfrm>
          <a:prstGeom prst="rect">
            <a:avLst/>
          </a:prstGeom>
        </p:spPr>
      </p:pic>
      <p:pic>
        <p:nvPicPr>
          <p:cNvPr id="6" name="Picture 5" descr="Logo&#10;&#10;Description automatically generated">
            <a:extLst>
              <a:ext uri="{FF2B5EF4-FFF2-40B4-BE49-F238E27FC236}">
                <a16:creationId xmlns:a16="http://schemas.microsoft.com/office/drawing/2014/main" id="{59620A59-47B9-4600-9D18-58FB9776D2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grpSp>
        <p:nvGrpSpPr>
          <p:cNvPr id="12" name="Group 11">
            <a:extLst>
              <a:ext uri="{FF2B5EF4-FFF2-40B4-BE49-F238E27FC236}">
                <a16:creationId xmlns:a16="http://schemas.microsoft.com/office/drawing/2014/main" id="{0EDF6221-165F-4EF3-AA17-185FC6B065F0}"/>
              </a:ext>
            </a:extLst>
          </p:cNvPr>
          <p:cNvGrpSpPr/>
          <p:nvPr/>
        </p:nvGrpSpPr>
        <p:grpSpPr>
          <a:xfrm>
            <a:off x="0" y="180871"/>
            <a:ext cx="12192000" cy="589153"/>
            <a:chOff x="0" y="180871"/>
            <a:chExt cx="12192000" cy="589153"/>
          </a:xfrm>
        </p:grpSpPr>
        <p:sp>
          <p:nvSpPr>
            <p:cNvPr id="13" name="TextBox 12">
              <a:extLst>
                <a:ext uri="{FF2B5EF4-FFF2-40B4-BE49-F238E27FC236}">
                  <a16:creationId xmlns:a16="http://schemas.microsoft.com/office/drawing/2014/main" id="{05859B60-6E35-4238-BAEC-D5B88E7E6352}"/>
                </a:ext>
              </a:extLst>
            </p:cNvPr>
            <p:cNvSpPr txBox="1"/>
            <p:nvPr/>
          </p:nvSpPr>
          <p:spPr>
            <a:xfrm>
              <a:off x="200967" y="180871"/>
              <a:ext cx="102805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Palatino Linotype" panose="02040502050505030304" pitchFamily="18" charset="0"/>
                </a:rPr>
                <a:t>Metaverse Analysis—</a:t>
              </a:r>
              <a:r>
                <a:rPr kumimoji="0" lang="en-US" sz="240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Data: Twitch Gaming Streaming, 2016-2021</a:t>
              </a:r>
            </a:p>
          </p:txBody>
        </p:sp>
        <p:cxnSp>
          <p:nvCxnSpPr>
            <p:cNvPr id="14" name="Straight Connector 13">
              <a:extLst>
                <a:ext uri="{FF2B5EF4-FFF2-40B4-BE49-F238E27FC236}">
                  <a16:creationId xmlns:a16="http://schemas.microsoft.com/office/drawing/2014/main" id="{8106D53C-B85A-4CA7-BA9C-5E73F86BF713}"/>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0D8CBAD-C0BC-411F-8FF0-75872213D437}"/>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sp>
        <p:nvSpPr>
          <p:cNvPr id="9" name="TextBox 8">
            <a:extLst>
              <a:ext uri="{FF2B5EF4-FFF2-40B4-BE49-F238E27FC236}">
                <a16:creationId xmlns:a16="http://schemas.microsoft.com/office/drawing/2014/main" id="{52A37DE9-FCC2-4C64-9CC8-7A6E483E9393}"/>
              </a:ext>
            </a:extLst>
          </p:cNvPr>
          <p:cNvSpPr txBox="1"/>
          <p:nvPr/>
        </p:nvSpPr>
        <p:spPr>
          <a:xfrm>
            <a:off x="0" y="6627552"/>
            <a:ext cx="7234353" cy="230448"/>
          </a:xfrm>
          <a:prstGeom prst="rect">
            <a:avLst/>
          </a:prstGeom>
          <a:noFill/>
        </p:spPr>
        <p:txBody>
          <a:bodyPr wrap="square">
            <a:spAutoFit/>
          </a:bodyPr>
          <a:lstStyle/>
          <a:p>
            <a:pPr>
              <a:lnSpc>
                <a:spcPct val="120000"/>
              </a:lnSpc>
            </a:pPr>
            <a:r>
              <a:rPr lang="en-US" sz="800" dirty="0">
                <a:latin typeface="Palatino Linotype" panose="02040502050505030304" pitchFamily="18" charset="0"/>
              </a:rPr>
              <a:t>Source of Data: Twitch game data (2016-2021). Kaggle &amp; Twitch.</a:t>
            </a:r>
          </a:p>
        </p:txBody>
      </p:sp>
    </p:spTree>
    <p:extLst>
      <p:ext uri="{BB962C8B-B14F-4D97-AF65-F5344CB8AC3E}">
        <p14:creationId xmlns:p14="http://schemas.microsoft.com/office/powerpoint/2010/main" val="83715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9A97FA-37B0-45AF-84E2-D3A79F25F82A}"/>
              </a:ext>
            </a:extLst>
          </p:cNvPr>
          <p:cNvGrpSpPr/>
          <p:nvPr/>
        </p:nvGrpSpPr>
        <p:grpSpPr>
          <a:xfrm>
            <a:off x="0" y="180871"/>
            <a:ext cx="12192000" cy="830997"/>
            <a:chOff x="0" y="180871"/>
            <a:chExt cx="12192000" cy="830997"/>
          </a:xfrm>
        </p:grpSpPr>
        <p:sp>
          <p:nvSpPr>
            <p:cNvPr id="4" name="TextBox 3">
              <a:extLst>
                <a:ext uri="{FF2B5EF4-FFF2-40B4-BE49-F238E27FC236}">
                  <a16:creationId xmlns:a16="http://schemas.microsoft.com/office/drawing/2014/main" id="{35CF20CC-9CF6-4F07-A9AE-014F974BD91C}"/>
                </a:ext>
              </a:extLst>
            </p:cNvPr>
            <p:cNvSpPr txBox="1"/>
            <p:nvPr/>
          </p:nvSpPr>
          <p:spPr>
            <a:xfrm>
              <a:off x="200966" y="180871"/>
              <a:ext cx="1199103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Palatino Linotype" panose="02040502050505030304" pitchFamily="18" charset="0"/>
                </a:rPr>
                <a:t>Metaverse Analysis—</a:t>
              </a:r>
              <a:r>
                <a:rPr kumimoji="0" lang="en-US" sz="240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Twitch Global Analysis: Covid Promotes online social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cxnSp>
          <p:nvCxnSpPr>
            <p:cNvPr id="5" name="Straight Connector 4">
              <a:extLst>
                <a:ext uri="{FF2B5EF4-FFF2-40B4-BE49-F238E27FC236}">
                  <a16:creationId xmlns:a16="http://schemas.microsoft.com/office/drawing/2014/main" id="{DAA7FED9-9568-4BE9-BFEF-ED1596B24450}"/>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CC0F3C-E921-4935-ABD3-FE3F2C712885}"/>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pic>
        <p:nvPicPr>
          <p:cNvPr id="7" name="Picture 6" descr="Logo&#10;&#10;Description automatically generated">
            <a:extLst>
              <a:ext uri="{FF2B5EF4-FFF2-40B4-BE49-F238E27FC236}">
                <a16:creationId xmlns:a16="http://schemas.microsoft.com/office/drawing/2014/main" id="{9C238611-73C9-4209-A441-C751C2CD3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grpSp>
        <p:nvGrpSpPr>
          <p:cNvPr id="10" name="Group 9">
            <a:extLst>
              <a:ext uri="{FF2B5EF4-FFF2-40B4-BE49-F238E27FC236}">
                <a16:creationId xmlns:a16="http://schemas.microsoft.com/office/drawing/2014/main" id="{9324ED92-AC82-49E4-808E-06C556842045}"/>
              </a:ext>
            </a:extLst>
          </p:cNvPr>
          <p:cNvGrpSpPr/>
          <p:nvPr/>
        </p:nvGrpSpPr>
        <p:grpSpPr>
          <a:xfrm>
            <a:off x="336250" y="1510748"/>
            <a:ext cx="7248940" cy="4412975"/>
            <a:chOff x="2054087" y="1563756"/>
            <a:chExt cx="7248940" cy="4412975"/>
          </a:xfrm>
        </p:grpSpPr>
        <p:pic>
          <p:nvPicPr>
            <p:cNvPr id="2" name="slide2" descr="Dashboard 6">
              <a:extLst>
                <a:ext uri="{FF2B5EF4-FFF2-40B4-BE49-F238E27FC236}">
                  <a16:creationId xmlns:a16="http://schemas.microsoft.com/office/drawing/2014/main" id="{0ED477FF-EABF-440C-AE2F-80EB53EC1305}"/>
                </a:ext>
              </a:extLst>
            </p:cNvPr>
            <p:cNvPicPr>
              <a:picLocks noChangeAspect="1"/>
            </p:cNvPicPr>
            <p:nvPr/>
          </p:nvPicPr>
          <p:blipFill rotWithShape="1">
            <a:blip r:embed="rId4">
              <a:extLst>
                <a:ext uri="{28A0092B-C50C-407E-A947-70E740481C1C}">
                  <a14:useLocalDpi xmlns:a14="http://schemas.microsoft.com/office/drawing/2010/main" val="0"/>
                </a:ext>
              </a:extLst>
            </a:blip>
            <a:srcRect l="20435" t="27439" r="20108" b="8212"/>
            <a:stretch/>
          </p:blipFill>
          <p:spPr>
            <a:xfrm>
              <a:off x="2054087" y="1563756"/>
              <a:ext cx="7248940" cy="4412975"/>
            </a:xfrm>
            <a:prstGeom prst="rect">
              <a:avLst/>
            </a:prstGeom>
          </p:spPr>
        </p:pic>
        <p:cxnSp>
          <p:nvCxnSpPr>
            <p:cNvPr id="8" name="Straight Arrow Connector 7">
              <a:extLst>
                <a:ext uri="{FF2B5EF4-FFF2-40B4-BE49-F238E27FC236}">
                  <a16:creationId xmlns:a16="http://schemas.microsoft.com/office/drawing/2014/main" id="{96716210-E79C-4CC6-8CFB-9DBA9C9C17A9}"/>
                </a:ext>
              </a:extLst>
            </p:cNvPr>
            <p:cNvCxnSpPr>
              <a:cxnSpLocks/>
            </p:cNvCxnSpPr>
            <p:nvPr/>
          </p:nvCxnSpPr>
          <p:spPr>
            <a:xfrm>
              <a:off x="7063409" y="2107095"/>
              <a:ext cx="0" cy="32335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BEB1CC7-DB1D-4471-8B42-DC913CFC9A93}"/>
              </a:ext>
            </a:extLst>
          </p:cNvPr>
          <p:cNvGrpSpPr/>
          <p:nvPr/>
        </p:nvGrpSpPr>
        <p:grpSpPr>
          <a:xfrm>
            <a:off x="7456227" y="3227127"/>
            <a:ext cx="4135272" cy="518614"/>
            <a:chOff x="3316406" y="4667536"/>
            <a:chExt cx="4083419" cy="518614"/>
          </a:xfrm>
        </p:grpSpPr>
        <p:sp>
          <p:nvSpPr>
            <p:cNvPr id="12" name="Rectangle: Rounded Corners 11">
              <a:extLst>
                <a:ext uri="{FF2B5EF4-FFF2-40B4-BE49-F238E27FC236}">
                  <a16:creationId xmlns:a16="http://schemas.microsoft.com/office/drawing/2014/main" id="{F8C44488-87AD-42B5-B35C-3445B9895C82}"/>
                </a:ext>
              </a:extLst>
            </p:cNvPr>
            <p:cNvSpPr/>
            <p:nvPr/>
          </p:nvSpPr>
          <p:spPr bwMode="gray">
            <a:xfrm>
              <a:off x="3316406" y="4667536"/>
              <a:ext cx="4083419" cy="518614"/>
            </a:xfrm>
            <a:prstGeom prst="roundRect">
              <a:avLst/>
            </a:prstGeom>
            <a:solidFill>
              <a:schemeClr val="bg1"/>
            </a:solidFill>
            <a:ln w="28575" algn="ctr">
              <a:solidFill>
                <a:srgbClr val="A000B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3" name="TextBox 12">
              <a:extLst>
                <a:ext uri="{FF2B5EF4-FFF2-40B4-BE49-F238E27FC236}">
                  <a16:creationId xmlns:a16="http://schemas.microsoft.com/office/drawing/2014/main" id="{5E14893A-B75E-4EEF-A94C-71538441000B}"/>
                </a:ext>
              </a:extLst>
            </p:cNvPr>
            <p:cNvSpPr txBox="1"/>
            <p:nvPr/>
          </p:nvSpPr>
          <p:spPr>
            <a:xfrm>
              <a:off x="3445741" y="4698079"/>
              <a:ext cx="3920048" cy="461665"/>
            </a:xfrm>
            <a:prstGeom prst="rect">
              <a:avLst/>
            </a:prstGeom>
            <a:noFill/>
          </p:spPr>
          <p:txBody>
            <a:bodyPr wrap="square">
              <a:spAutoFit/>
            </a:bodyPr>
            <a:lstStyle/>
            <a:p>
              <a:r>
                <a:rPr lang="en-US" sz="1200" b="1" dirty="0">
                  <a:latin typeface="Palatino Linotype" panose="02040502050505030304" pitchFamily="18" charset="0"/>
                </a:rPr>
                <a:t>Hours watched = 438370*Month of Date + -18.22</a:t>
              </a:r>
            </a:p>
            <a:p>
              <a:r>
                <a:rPr lang="en-US" sz="1200" b="1" dirty="0">
                  <a:latin typeface="Palatino Linotype" panose="02040502050505030304" pitchFamily="18" charset="0"/>
                </a:rPr>
                <a:t>(p-value &lt; 0.001)</a:t>
              </a:r>
            </a:p>
          </p:txBody>
        </p:sp>
      </p:grpSp>
      <p:grpSp>
        <p:nvGrpSpPr>
          <p:cNvPr id="14" name="Group 13">
            <a:extLst>
              <a:ext uri="{FF2B5EF4-FFF2-40B4-BE49-F238E27FC236}">
                <a16:creationId xmlns:a16="http://schemas.microsoft.com/office/drawing/2014/main" id="{3DB06A16-F398-479F-8EE0-DCC09F889192}"/>
              </a:ext>
            </a:extLst>
          </p:cNvPr>
          <p:cNvGrpSpPr/>
          <p:nvPr/>
        </p:nvGrpSpPr>
        <p:grpSpPr>
          <a:xfrm>
            <a:off x="7444854" y="1891921"/>
            <a:ext cx="4339243" cy="518614"/>
            <a:chOff x="3316407" y="4667536"/>
            <a:chExt cx="3732547" cy="518614"/>
          </a:xfrm>
        </p:grpSpPr>
        <p:sp>
          <p:nvSpPr>
            <p:cNvPr id="15" name="Rectangle: Rounded Corners 14">
              <a:extLst>
                <a:ext uri="{FF2B5EF4-FFF2-40B4-BE49-F238E27FC236}">
                  <a16:creationId xmlns:a16="http://schemas.microsoft.com/office/drawing/2014/main" id="{CC1D602B-EE21-49ED-9D41-32E20830CBC6}"/>
                </a:ext>
              </a:extLst>
            </p:cNvPr>
            <p:cNvSpPr/>
            <p:nvPr/>
          </p:nvSpPr>
          <p:spPr bwMode="gray">
            <a:xfrm>
              <a:off x="3316407" y="4667536"/>
              <a:ext cx="3574704" cy="518614"/>
            </a:xfrm>
            <a:prstGeom prst="roundRect">
              <a:avLst/>
            </a:prstGeom>
            <a:solidFill>
              <a:schemeClr val="bg1"/>
            </a:solidFill>
            <a:ln w="28575" algn="ctr">
              <a:solidFill>
                <a:srgbClr val="56F87D"/>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6" name="TextBox 15">
              <a:extLst>
                <a:ext uri="{FF2B5EF4-FFF2-40B4-BE49-F238E27FC236}">
                  <a16:creationId xmlns:a16="http://schemas.microsoft.com/office/drawing/2014/main" id="{5654E8F8-B7AF-4E5C-B00D-B95DDA37B147}"/>
                </a:ext>
              </a:extLst>
            </p:cNvPr>
            <p:cNvSpPr txBox="1"/>
            <p:nvPr/>
          </p:nvSpPr>
          <p:spPr>
            <a:xfrm>
              <a:off x="3445741" y="4698079"/>
              <a:ext cx="3603213" cy="461665"/>
            </a:xfrm>
            <a:prstGeom prst="rect">
              <a:avLst/>
            </a:prstGeom>
            <a:noFill/>
          </p:spPr>
          <p:txBody>
            <a:bodyPr wrap="square">
              <a:spAutoFit/>
            </a:bodyPr>
            <a:lstStyle/>
            <a:p>
              <a:r>
                <a:rPr lang="en-US" sz="1200" b="1" dirty="0">
                  <a:latin typeface="Palatino Linotype" panose="02040502050505030304" pitchFamily="18" charset="0"/>
                </a:rPr>
                <a:t>Hours watched = 1089000*Month of Date + -46.30</a:t>
              </a:r>
            </a:p>
            <a:p>
              <a:r>
                <a:rPr lang="en-US" sz="1200" b="1" dirty="0">
                  <a:latin typeface="Palatino Linotype" panose="02040502050505030304" pitchFamily="18" charset="0"/>
                </a:rPr>
                <a:t>(p-value &lt; 0.001)</a:t>
              </a:r>
            </a:p>
          </p:txBody>
        </p:sp>
      </p:grpSp>
      <p:sp>
        <p:nvSpPr>
          <p:cNvPr id="18" name="TextBox 17">
            <a:extLst>
              <a:ext uri="{FF2B5EF4-FFF2-40B4-BE49-F238E27FC236}">
                <a16:creationId xmlns:a16="http://schemas.microsoft.com/office/drawing/2014/main" id="{4E1A5E29-D8D3-4C1C-8C34-499A165FDC1B}"/>
              </a:ext>
            </a:extLst>
          </p:cNvPr>
          <p:cNvSpPr txBox="1"/>
          <p:nvPr/>
        </p:nvSpPr>
        <p:spPr>
          <a:xfrm>
            <a:off x="0" y="6613696"/>
            <a:ext cx="7234353" cy="230448"/>
          </a:xfrm>
          <a:prstGeom prst="rect">
            <a:avLst/>
          </a:prstGeom>
          <a:noFill/>
        </p:spPr>
        <p:txBody>
          <a:bodyPr wrap="square">
            <a:spAutoFit/>
          </a:bodyPr>
          <a:lstStyle/>
          <a:p>
            <a:pPr>
              <a:lnSpc>
                <a:spcPct val="120000"/>
              </a:lnSpc>
            </a:pPr>
            <a:r>
              <a:rPr lang="en-US" sz="800" dirty="0">
                <a:latin typeface="Palatino Linotype" panose="02040502050505030304" pitchFamily="18" charset="0"/>
              </a:rPr>
              <a:t>Source of Data: Twitch game data (2016-2021). Kaggle &amp; Twitch.</a:t>
            </a:r>
          </a:p>
        </p:txBody>
      </p:sp>
    </p:spTree>
    <p:extLst>
      <p:ext uri="{BB962C8B-B14F-4D97-AF65-F5344CB8AC3E}">
        <p14:creationId xmlns:p14="http://schemas.microsoft.com/office/powerpoint/2010/main" val="337174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BC845C9F-3E5C-48FE-878F-80C20A3E923B}"/>
              </a:ext>
            </a:extLst>
          </p:cNvPr>
          <p:cNvSpPr txBox="1">
            <a:spLocks/>
          </p:cNvSpPr>
          <p:nvPr/>
        </p:nvSpPr>
        <p:spPr>
          <a:xfrm>
            <a:off x="572941" y="1440758"/>
            <a:ext cx="5561159" cy="46834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pPr>
            <a:r>
              <a:rPr lang="en-US" sz="1400" b="1" dirty="0">
                <a:latin typeface="Palatino Linotype" panose="02040502050505030304" pitchFamily="18" charset="0"/>
              </a:rPr>
              <a:t>Context: </a:t>
            </a:r>
            <a:r>
              <a:rPr lang="en-US" sz="1400" b="1" i="1" dirty="0">
                <a:solidFill>
                  <a:srgbClr val="FF0000"/>
                </a:solidFill>
                <a:latin typeface="Palatino Linotype" panose="02040502050505030304" pitchFamily="18" charset="0"/>
              </a:rPr>
              <a:t>Mi</a:t>
            </a:r>
            <a:r>
              <a:rPr lang="en-US" sz="1400" b="1" i="1" dirty="0">
                <a:solidFill>
                  <a:srgbClr val="00B050"/>
                </a:solidFill>
                <a:latin typeface="Palatino Linotype" panose="02040502050505030304" pitchFamily="18" charset="0"/>
              </a:rPr>
              <a:t>cro</a:t>
            </a:r>
            <a:r>
              <a:rPr lang="en-US" sz="1400" b="1" i="1" dirty="0">
                <a:solidFill>
                  <a:srgbClr val="00B0F0"/>
                </a:solidFill>
                <a:latin typeface="Palatino Linotype" panose="02040502050505030304" pitchFamily="18" charset="0"/>
              </a:rPr>
              <a:t>so</a:t>
            </a:r>
            <a:r>
              <a:rPr lang="en-US" sz="1400" b="1" i="1" dirty="0">
                <a:solidFill>
                  <a:schemeClr val="accent4"/>
                </a:solidFill>
                <a:latin typeface="Palatino Linotype" panose="02040502050505030304" pitchFamily="18" charset="0"/>
              </a:rPr>
              <a:t>ft</a:t>
            </a:r>
            <a:r>
              <a:rPr lang="en-US" sz="1400" b="1" dirty="0">
                <a:latin typeface="Palatino Linotype" panose="02040502050505030304" pitchFamily="18" charset="0"/>
              </a:rPr>
              <a:t> </a:t>
            </a:r>
            <a:r>
              <a:rPr lang="en-US" sz="1400" dirty="0">
                <a:latin typeface="Palatino Linotype" panose="02040502050505030304" pitchFamily="18" charset="0"/>
              </a:rPr>
              <a:t>just announced to acquire </a:t>
            </a:r>
            <a:r>
              <a:rPr lang="en-US" sz="1400" b="1" i="1" dirty="0">
                <a:solidFill>
                  <a:schemeClr val="tx1">
                    <a:lumMod val="65000"/>
                    <a:lumOff val="35000"/>
                  </a:schemeClr>
                </a:solidFill>
                <a:latin typeface="Palatino Linotype" panose="02040502050505030304" pitchFamily="18" charset="0"/>
              </a:rPr>
              <a:t>Activision</a:t>
            </a:r>
            <a:r>
              <a:rPr lang="en-US" sz="1400" b="1" i="1" dirty="0">
                <a:latin typeface="Palatino Linotype" panose="02040502050505030304" pitchFamily="18" charset="0"/>
              </a:rPr>
              <a:t> </a:t>
            </a:r>
            <a:r>
              <a:rPr lang="en-US" sz="1400" b="1" i="1" dirty="0">
                <a:solidFill>
                  <a:srgbClr val="00B0F0"/>
                </a:solidFill>
                <a:latin typeface="Palatino Linotype" panose="02040502050505030304" pitchFamily="18" charset="0"/>
              </a:rPr>
              <a:t>Blizzard</a:t>
            </a:r>
            <a:r>
              <a:rPr lang="en-US" sz="1400" b="1" dirty="0">
                <a:latin typeface="Palatino Linotype" panose="02040502050505030304" pitchFamily="18" charset="0"/>
              </a:rPr>
              <a:t> </a:t>
            </a:r>
            <a:r>
              <a:rPr lang="en-US" sz="1400" dirty="0">
                <a:latin typeface="Palatino Linotype" panose="02040502050505030304" pitchFamily="18" charset="0"/>
              </a:rPr>
              <a:t>for $68.7B in 2023 on January 18, 2022. </a:t>
            </a:r>
          </a:p>
          <a:p>
            <a:pPr algn="l">
              <a:lnSpc>
                <a:spcPct val="130000"/>
              </a:lnSpc>
              <a:spcBef>
                <a:spcPts val="0"/>
              </a:spcBef>
            </a:pPr>
            <a:endParaRPr lang="en-US" sz="1400" dirty="0">
              <a:latin typeface="Palatino Linotype" panose="02040502050505030304" pitchFamily="18" charset="0"/>
            </a:endParaRPr>
          </a:p>
          <a:p>
            <a:pPr algn="l">
              <a:lnSpc>
                <a:spcPct val="130000"/>
              </a:lnSpc>
              <a:spcBef>
                <a:spcPts val="0"/>
              </a:spcBef>
            </a:pPr>
            <a:r>
              <a:rPr lang="en-US" sz="1400" dirty="0">
                <a:latin typeface="Palatino Linotype" panose="02040502050505030304" pitchFamily="18" charset="0"/>
              </a:rPr>
              <a:t>As the CKRW Consulting group, we aim to construct strategies for our client Microsoft to maximize its investment—accelerate the growth in Microsoft’s gaming business across mobile, PC, console, and cloud to increase its market share from 6.5% in 2020 to 20</a:t>
            </a:r>
            <a:r>
              <a:rPr lang="en-US" altLang="zh-CN" sz="1400" dirty="0">
                <a:latin typeface="Palatino Linotype" panose="02040502050505030304" pitchFamily="18" charset="0"/>
              </a:rPr>
              <a:t>-25</a:t>
            </a:r>
            <a:r>
              <a:rPr lang="en-US" sz="1400" dirty="0">
                <a:latin typeface="Palatino Linotype" panose="02040502050505030304" pitchFamily="18" charset="0"/>
              </a:rPr>
              <a:t>% in the video game industry worldwide and get back the $68.7B in the video gaming &amp; potential metaverse field in 5 years. </a:t>
            </a:r>
          </a:p>
          <a:p>
            <a:pPr algn="l">
              <a:lnSpc>
                <a:spcPct val="130000"/>
              </a:lnSpc>
              <a:spcBef>
                <a:spcPts val="0"/>
              </a:spcBef>
            </a:pPr>
            <a:endParaRPr lang="en-US" sz="1400" dirty="0">
              <a:latin typeface="Palatino Linotype" panose="02040502050505030304" pitchFamily="18" charset="0"/>
            </a:endParaRPr>
          </a:p>
          <a:p>
            <a:pPr algn="l">
              <a:lnSpc>
                <a:spcPct val="130000"/>
              </a:lnSpc>
              <a:spcBef>
                <a:spcPts val="0"/>
              </a:spcBef>
            </a:pPr>
            <a:r>
              <a:rPr lang="en-US" sz="1400" dirty="0">
                <a:latin typeface="Palatino Linotype" panose="02040502050505030304" pitchFamily="18" charset="0"/>
              </a:rPr>
              <a:t>We will only focus on the collaboration between Microsoft and Activision Blizzard—1) how we can increase Activision Blizzard’s gaming revenue and 2) how Activision Blizzard can help Microsoft step into the metaverse. Potential solutions may include bringing back old games, improving existing features in the games, and developing in-game non-gaming activities. </a:t>
            </a:r>
          </a:p>
          <a:p>
            <a:pPr algn="l">
              <a:lnSpc>
                <a:spcPct val="130000"/>
              </a:lnSpc>
              <a:spcBef>
                <a:spcPts val="0"/>
              </a:spcBef>
            </a:pPr>
            <a:endParaRPr lang="en-US" sz="1400" dirty="0">
              <a:latin typeface="Palatino Linotype" panose="02040502050505030304" pitchFamily="18" charset="0"/>
            </a:endParaRPr>
          </a:p>
          <a:p>
            <a:pPr algn="l">
              <a:lnSpc>
                <a:spcPct val="130000"/>
              </a:lnSpc>
              <a:spcBef>
                <a:spcPts val="0"/>
              </a:spcBef>
            </a:pPr>
            <a:endParaRPr lang="en-US" sz="1400" dirty="0">
              <a:latin typeface="Palatino Linotype" panose="02040502050505030304" pitchFamily="18" charset="0"/>
            </a:endParaRPr>
          </a:p>
          <a:p>
            <a:pPr algn="l">
              <a:lnSpc>
                <a:spcPct val="130000"/>
              </a:lnSpc>
              <a:spcBef>
                <a:spcPts val="0"/>
              </a:spcBef>
            </a:pPr>
            <a:r>
              <a:rPr lang="zh-CN" altLang="en-US" sz="1100" u="sng" dirty="0">
                <a:latin typeface="Palatino Linotype" panose="02040502050505030304" pitchFamily="18" charset="0"/>
              </a:rPr>
              <a:t>* </a:t>
            </a:r>
            <a:r>
              <a:rPr lang="en-US" sz="1100" b="0" i="0" u="sng" dirty="0">
                <a:solidFill>
                  <a:schemeClr val="tx1"/>
                </a:solidFill>
                <a:effectLst/>
                <a:latin typeface="Palatino Linotype" panose="02040502050505030304" pitchFamily="18" charset="0"/>
                <a:cs typeface="Times New Roman" panose="02020603050405020304" pitchFamily="18" charset="0"/>
              </a:rPr>
              <a:t>A metaverse is a network of 3D </a:t>
            </a:r>
            <a:r>
              <a:rPr lang="en-US" sz="1100" b="0" i="0" u="sng" strike="noStrike" dirty="0">
                <a:solidFill>
                  <a:schemeClr val="tx1"/>
                </a:solidFill>
                <a:effectLst/>
                <a:latin typeface="Palatino Linotype" panose="02040502050505030304" pitchFamily="18" charset="0"/>
                <a:cs typeface="Times New Roman" panose="02020603050405020304" pitchFamily="18" charset="0"/>
                <a:hlinkClick r:id="rId2" tooltip="Virtual world">
                  <a:extLst>
                    <a:ext uri="{A12FA001-AC4F-418D-AE19-62706E023703}">
                      <ahyp:hlinkClr xmlns:ahyp="http://schemas.microsoft.com/office/drawing/2018/hyperlinkcolor" val="tx"/>
                    </a:ext>
                  </a:extLst>
                </a:hlinkClick>
              </a:rPr>
              <a:t>virtual worlds</a:t>
            </a:r>
            <a:r>
              <a:rPr lang="en-US" sz="1100" b="0" i="0" u="sng" dirty="0">
                <a:solidFill>
                  <a:schemeClr val="tx1"/>
                </a:solidFill>
                <a:effectLst/>
                <a:latin typeface="Palatino Linotype" panose="02040502050505030304" pitchFamily="18" charset="0"/>
                <a:cs typeface="Times New Roman" panose="02020603050405020304" pitchFamily="18" charset="0"/>
              </a:rPr>
              <a:t> focused on social connection.</a:t>
            </a:r>
            <a:endParaRPr lang="en-US" sz="1100" b="0" u="sng" dirty="0">
              <a:solidFill>
                <a:schemeClr val="tx1"/>
              </a:solidFill>
              <a:latin typeface="Palatino Linotype" panose="02040502050505030304" pitchFamily="18" charset="0"/>
              <a:cs typeface="Times New Roman" panose="02020603050405020304" pitchFamily="18" charset="0"/>
            </a:endParaRPr>
          </a:p>
          <a:p>
            <a:pPr algn="l">
              <a:lnSpc>
                <a:spcPct val="130000"/>
              </a:lnSpc>
              <a:spcBef>
                <a:spcPts val="0"/>
              </a:spcBef>
            </a:pPr>
            <a:endParaRPr lang="en-US" sz="1400" dirty="0">
              <a:latin typeface="Palatino Linotype" panose="02040502050505030304" pitchFamily="18" charset="0"/>
            </a:endParaRPr>
          </a:p>
          <a:p>
            <a:pPr indent="-228600" algn="l">
              <a:buFont typeface="Arial" panose="020B0604020202020204" pitchFamily="34" charset="0"/>
              <a:buChar char="•"/>
            </a:pPr>
            <a:endParaRPr lang="en-US" sz="1400" dirty="0">
              <a:latin typeface="Palatino Linotype" panose="02040502050505030304" pitchFamily="18" charset="0"/>
            </a:endParaRPr>
          </a:p>
        </p:txBody>
      </p:sp>
      <p:sp>
        <p:nvSpPr>
          <p:cNvPr id="51" name="Oval 5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4" descr="A picture containing light, dark, laser, night sky&#10;&#10;Description automatically generated">
            <a:extLst>
              <a:ext uri="{FF2B5EF4-FFF2-40B4-BE49-F238E27FC236}">
                <a16:creationId xmlns:a16="http://schemas.microsoft.com/office/drawing/2014/main" id="{81B1CF4E-D451-4B65-B75D-9C29A0831172}"/>
              </a:ext>
            </a:extLst>
          </p:cNvPr>
          <p:cNvPicPr>
            <a:picLocks noChangeAspect="1"/>
          </p:cNvPicPr>
          <p:nvPr/>
        </p:nvPicPr>
        <p:blipFill rotWithShape="1">
          <a:blip r:embed="rId3">
            <a:extLst>
              <a:ext uri="{28A0092B-C50C-407E-A947-70E740481C1C}">
                <a14:useLocalDpi xmlns:a14="http://schemas.microsoft.com/office/drawing/2010/main" val="0"/>
              </a:ext>
            </a:extLst>
          </a:blip>
          <a:srcRect l="15320" r="10404" b="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53" name="Arc 5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Picture 12" descr="Text, whiteboard&#10;&#10;Description automatically generated with medium confidence">
            <a:extLst>
              <a:ext uri="{FF2B5EF4-FFF2-40B4-BE49-F238E27FC236}">
                <a16:creationId xmlns:a16="http://schemas.microsoft.com/office/drawing/2014/main" id="{109020DB-5730-44EE-BA83-8CAAF6CBAD9D}"/>
              </a:ext>
            </a:extLst>
          </p:cNvPr>
          <p:cNvPicPr>
            <a:picLocks noChangeAspect="1"/>
          </p:cNvPicPr>
          <p:nvPr/>
        </p:nvPicPr>
        <p:blipFill rotWithShape="1">
          <a:blip r:embed="rId4">
            <a:extLst>
              <a:ext uri="{28A0092B-C50C-407E-A947-70E740481C1C}">
                <a14:useLocalDpi xmlns:a14="http://schemas.microsoft.com/office/drawing/2010/main" val="0"/>
              </a:ext>
            </a:extLst>
          </a:blip>
          <a:srcRect l="15535" r="6370"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5" name="Oval 14">
            <a:extLst>
              <a:ext uri="{FF2B5EF4-FFF2-40B4-BE49-F238E27FC236}">
                <a16:creationId xmlns:a16="http://schemas.microsoft.com/office/drawing/2014/main" id="{1B3C05CD-AC2E-4ADF-BC09-B64719025A85}"/>
              </a:ext>
            </a:extLst>
          </p:cNvPr>
          <p:cNvSpPr/>
          <p:nvPr/>
        </p:nvSpPr>
        <p:spPr>
          <a:xfrm>
            <a:off x="10407316" y="1335504"/>
            <a:ext cx="986589" cy="962527"/>
          </a:xfrm>
          <a:prstGeom prst="ellipse">
            <a:avLst/>
          </a:prstGeom>
          <a:solidFill>
            <a:srgbClr val="A00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62F880A4-5E5F-44A2-9192-859A7A62F237}"/>
              </a:ext>
            </a:extLst>
          </p:cNvPr>
          <p:cNvSpPr>
            <a:spLocks noGrp="1"/>
          </p:cNvSpPr>
          <p:nvPr>
            <p:ph type="title"/>
          </p:nvPr>
        </p:nvSpPr>
        <p:spPr>
          <a:xfrm>
            <a:off x="816262" y="90478"/>
            <a:ext cx="4405443" cy="1124712"/>
          </a:xfrm>
        </p:spPr>
        <p:txBody>
          <a:bodyPr anchor="b">
            <a:normAutofit fontScale="90000"/>
          </a:bodyPr>
          <a:lstStyle/>
          <a:p>
            <a:r>
              <a:rPr lang="en-US" sz="4000" b="1" dirty="0">
                <a:latin typeface="Palatino Linotype" panose="02040502050505030304" pitchFamily="18" charset="0"/>
              </a:rPr>
              <a:t>Problem Statement</a:t>
            </a:r>
          </a:p>
        </p:txBody>
      </p:sp>
      <p:sp>
        <p:nvSpPr>
          <p:cNvPr id="26" name="Rectangle 25">
            <a:extLst>
              <a:ext uri="{FF2B5EF4-FFF2-40B4-BE49-F238E27FC236}">
                <a16:creationId xmlns:a16="http://schemas.microsoft.com/office/drawing/2014/main" id="{BE58C264-D9ED-47AF-8B86-EFA3B09CBDCC}"/>
              </a:ext>
            </a:extLst>
          </p:cNvPr>
          <p:cNvSpPr/>
          <p:nvPr/>
        </p:nvSpPr>
        <p:spPr bwMode="gray">
          <a:xfrm>
            <a:off x="0" y="7098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27" name="Picture 26" descr="Logo&#10;&#10;Description automatically generated">
            <a:extLst>
              <a:ext uri="{FF2B5EF4-FFF2-40B4-BE49-F238E27FC236}">
                <a16:creationId xmlns:a16="http://schemas.microsoft.com/office/drawing/2014/main" id="{193974E8-5D05-4B02-9212-B469DEACBE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1082549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BAF32A-B02F-4C01-907C-DC908B0995F9}"/>
              </a:ext>
            </a:extLst>
          </p:cNvPr>
          <p:cNvGrpSpPr/>
          <p:nvPr/>
        </p:nvGrpSpPr>
        <p:grpSpPr>
          <a:xfrm>
            <a:off x="0" y="180871"/>
            <a:ext cx="12192000" cy="589153"/>
            <a:chOff x="0" y="180871"/>
            <a:chExt cx="12192000" cy="589153"/>
          </a:xfrm>
        </p:grpSpPr>
        <p:sp>
          <p:nvSpPr>
            <p:cNvPr id="4" name="TextBox 3">
              <a:extLst>
                <a:ext uri="{FF2B5EF4-FFF2-40B4-BE49-F238E27FC236}">
                  <a16:creationId xmlns:a16="http://schemas.microsoft.com/office/drawing/2014/main" id="{23767E35-5977-42F5-868C-53EA6CA5C128}"/>
                </a:ext>
              </a:extLst>
            </p:cNvPr>
            <p:cNvSpPr txBox="1"/>
            <p:nvPr/>
          </p:nvSpPr>
          <p:spPr>
            <a:xfrm>
              <a:off x="200967" y="180871"/>
              <a:ext cx="74156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Palatino Linotype" panose="02040502050505030304" pitchFamily="18" charset="0"/>
                </a:rPr>
                <a:t>Metaverse Analysis—Twitch Global Analysis</a:t>
              </a:r>
            </a:p>
          </p:txBody>
        </p:sp>
        <p:cxnSp>
          <p:nvCxnSpPr>
            <p:cNvPr id="5" name="Straight Connector 4">
              <a:extLst>
                <a:ext uri="{FF2B5EF4-FFF2-40B4-BE49-F238E27FC236}">
                  <a16:creationId xmlns:a16="http://schemas.microsoft.com/office/drawing/2014/main" id="{9B8C43E8-0C99-40D8-9179-CD5C7F14C16E}"/>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4CABC6F-03F3-41D9-9EED-9B07E2E60D1A}"/>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pic>
        <p:nvPicPr>
          <p:cNvPr id="7" name="Picture 6" descr="Logo&#10;&#10;Description automatically generated">
            <a:extLst>
              <a:ext uri="{FF2B5EF4-FFF2-40B4-BE49-F238E27FC236}">
                <a16:creationId xmlns:a16="http://schemas.microsoft.com/office/drawing/2014/main" id="{5D3E9C33-E07A-469F-883A-3279D7059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2" name="Rectangle: Rounded Corners 11">
            <a:extLst>
              <a:ext uri="{FF2B5EF4-FFF2-40B4-BE49-F238E27FC236}">
                <a16:creationId xmlns:a16="http://schemas.microsoft.com/office/drawing/2014/main" id="{5ABB29EA-55D0-4D9C-9089-F950FFA6980C}"/>
              </a:ext>
            </a:extLst>
          </p:cNvPr>
          <p:cNvSpPr/>
          <p:nvPr/>
        </p:nvSpPr>
        <p:spPr>
          <a:xfrm>
            <a:off x="1736941" y="4803798"/>
            <a:ext cx="3638550" cy="1696265"/>
          </a:xfrm>
          <a:prstGeom prst="roundRect">
            <a:avLst/>
          </a:prstGeom>
          <a:solidFill>
            <a:schemeClr val="bg1"/>
          </a:solidFill>
          <a:ln w="28575">
            <a:solidFill>
              <a:srgbClr val="7030A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200" dirty="0">
              <a:solidFill>
                <a:schemeClr val="tx1"/>
              </a:solidFill>
              <a:latin typeface="Palatino Linotype" panose="02040502050505030304" pitchFamily="18" charset="0"/>
            </a:endParaRPr>
          </a:p>
          <a:p>
            <a:pPr marL="285750" indent="-285750">
              <a:buFont typeface="Arial" panose="020B0604020202020204" pitchFamily="34" charset="0"/>
              <a:buChar char="•"/>
            </a:pPr>
            <a:endParaRPr lang="en-US" sz="1200" dirty="0">
              <a:solidFill>
                <a:schemeClr val="tx1"/>
              </a:solidFill>
              <a:latin typeface="Palatino Linotype" panose="02040502050505030304" pitchFamily="18" charset="0"/>
            </a:endParaRPr>
          </a:p>
          <a:p>
            <a:pPr marL="285750" indent="-285750">
              <a:buFont typeface="Arial" panose="020B0604020202020204" pitchFamily="34" charset="0"/>
              <a:buChar char="•"/>
            </a:pPr>
            <a:r>
              <a:rPr lang="en-US" sz="1200" dirty="0">
                <a:solidFill>
                  <a:schemeClr val="tx1"/>
                </a:solidFill>
                <a:latin typeface="Palatino Linotype" panose="02040502050505030304" pitchFamily="18" charset="0"/>
              </a:rPr>
              <a:t>The forecast indicates average channels will continue to increase</a:t>
            </a:r>
          </a:p>
          <a:p>
            <a:endParaRPr lang="en-US" sz="1200" dirty="0">
              <a:solidFill>
                <a:schemeClr val="tx1"/>
              </a:solidFill>
              <a:latin typeface="Palatino Linotype" panose="02040502050505030304" pitchFamily="18" charset="0"/>
            </a:endParaRPr>
          </a:p>
          <a:p>
            <a:pPr marL="285750" indent="-285750">
              <a:buFont typeface="Arial" panose="020B0604020202020204" pitchFamily="34" charset="0"/>
              <a:buChar char="•"/>
            </a:pPr>
            <a:r>
              <a:rPr lang="en-US" sz="1200" dirty="0">
                <a:solidFill>
                  <a:schemeClr val="tx1"/>
                </a:solidFill>
                <a:latin typeface="Palatino Linotype" panose="02040502050505030304" pitchFamily="18" charset="0"/>
              </a:rPr>
              <a:t>However, gamers tend to pay attention to only several games—better to launch only one or two games after the acquisition. Incorporating more metaverse activities in only several games is instead a trend.</a:t>
            </a:r>
          </a:p>
          <a:p>
            <a:endParaRPr lang="en-US" sz="1200" dirty="0">
              <a:solidFill>
                <a:schemeClr val="tx1"/>
              </a:solidFill>
              <a:latin typeface="Palatino Linotype" panose="02040502050505030304" pitchFamily="18" charset="0"/>
            </a:endParaRPr>
          </a:p>
          <a:p>
            <a:pPr marL="285750" indent="-285750">
              <a:buFont typeface="Arial" panose="020B0604020202020204" pitchFamily="34" charset="0"/>
              <a:buChar char="•"/>
            </a:pPr>
            <a:endParaRPr lang="en-US" sz="1200" dirty="0">
              <a:solidFill>
                <a:schemeClr val="tx1"/>
              </a:solidFill>
              <a:latin typeface="Palatino Linotype" panose="02040502050505030304" pitchFamily="18" charset="0"/>
            </a:endParaRPr>
          </a:p>
        </p:txBody>
      </p:sp>
      <p:sp>
        <p:nvSpPr>
          <p:cNvPr id="14" name="TextBox 13">
            <a:extLst>
              <a:ext uri="{FF2B5EF4-FFF2-40B4-BE49-F238E27FC236}">
                <a16:creationId xmlns:a16="http://schemas.microsoft.com/office/drawing/2014/main" id="{34007234-5C76-4683-96EC-C8FD700BB874}"/>
              </a:ext>
            </a:extLst>
          </p:cNvPr>
          <p:cNvSpPr txBox="1"/>
          <p:nvPr/>
        </p:nvSpPr>
        <p:spPr>
          <a:xfrm>
            <a:off x="0" y="6613695"/>
            <a:ext cx="7234353" cy="230448"/>
          </a:xfrm>
          <a:prstGeom prst="rect">
            <a:avLst/>
          </a:prstGeom>
          <a:noFill/>
        </p:spPr>
        <p:txBody>
          <a:bodyPr wrap="square">
            <a:spAutoFit/>
          </a:bodyPr>
          <a:lstStyle/>
          <a:p>
            <a:pPr>
              <a:lnSpc>
                <a:spcPct val="120000"/>
              </a:lnSpc>
            </a:pPr>
            <a:r>
              <a:rPr lang="en-US" sz="800" dirty="0">
                <a:latin typeface="Palatino Linotype" panose="02040502050505030304" pitchFamily="18" charset="0"/>
              </a:rPr>
              <a:t>Source of Data: Twitch game data (2016-2021). Kaggle &amp; Twitch.</a:t>
            </a:r>
          </a:p>
        </p:txBody>
      </p:sp>
      <p:pic>
        <p:nvPicPr>
          <p:cNvPr id="10" name="Picture 9" descr="Graphical user interface&#10;&#10;Description automatically generated with low confidence">
            <a:extLst>
              <a:ext uri="{FF2B5EF4-FFF2-40B4-BE49-F238E27FC236}">
                <a16:creationId xmlns:a16="http://schemas.microsoft.com/office/drawing/2014/main" id="{587B0353-1098-4A0F-955E-5FEAA7FE62F2}"/>
              </a:ext>
            </a:extLst>
          </p:cNvPr>
          <p:cNvPicPr>
            <a:picLocks noChangeAspect="1"/>
          </p:cNvPicPr>
          <p:nvPr/>
        </p:nvPicPr>
        <p:blipFill rotWithShape="1">
          <a:blip r:embed="rId4">
            <a:extLst>
              <a:ext uri="{28A0092B-C50C-407E-A947-70E740481C1C}">
                <a14:useLocalDpi xmlns:a14="http://schemas.microsoft.com/office/drawing/2010/main" val="0"/>
              </a:ext>
            </a:extLst>
          </a:blip>
          <a:srcRect t="4456"/>
          <a:stretch/>
        </p:blipFill>
        <p:spPr>
          <a:xfrm>
            <a:off x="758037" y="1227481"/>
            <a:ext cx="10897544" cy="3516788"/>
          </a:xfrm>
          <a:prstGeom prst="rect">
            <a:avLst/>
          </a:prstGeom>
        </p:spPr>
      </p:pic>
      <p:sp>
        <p:nvSpPr>
          <p:cNvPr id="15" name="Rectangle: Rounded Corners 14">
            <a:extLst>
              <a:ext uri="{FF2B5EF4-FFF2-40B4-BE49-F238E27FC236}">
                <a16:creationId xmlns:a16="http://schemas.microsoft.com/office/drawing/2014/main" id="{5FC984BD-B7DB-4230-9624-4863429DB336}"/>
              </a:ext>
            </a:extLst>
          </p:cNvPr>
          <p:cNvSpPr/>
          <p:nvPr/>
        </p:nvSpPr>
        <p:spPr>
          <a:xfrm>
            <a:off x="7234353" y="4950838"/>
            <a:ext cx="3638550" cy="1470145"/>
          </a:xfrm>
          <a:prstGeom prst="roundRect">
            <a:avLst/>
          </a:prstGeom>
          <a:solidFill>
            <a:schemeClr val="bg1"/>
          </a:solidFill>
          <a:ln w="28575">
            <a:solidFill>
              <a:srgbClr val="7030A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solidFill>
                  <a:schemeClr val="tx1"/>
                </a:solidFill>
                <a:latin typeface="Palatino Linotype" panose="02040502050505030304" pitchFamily="18" charset="0"/>
              </a:rPr>
              <a:t>The forecast indicates average viewers will continue to increase</a:t>
            </a:r>
          </a:p>
          <a:p>
            <a:endParaRPr lang="en-US" sz="1200" dirty="0">
              <a:solidFill>
                <a:schemeClr val="tx1"/>
              </a:solidFill>
              <a:latin typeface="Palatino Linotype" panose="02040502050505030304" pitchFamily="18" charset="0"/>
            </a:endParaRPr>
          </a:p>
          <a:p>
            <a:pPr marL="285750" indent="-285750">
              <a:buFont typeface="Arial" panose="020B0604020202020204" pitchFamily="34" charset="0"/>
              <a:buChar char="•"/>
            </a:pPr>
            <a:r>
              <a:rPr lang="en-US" sz="1200" dirty="0">
                <a:solidFill>
                  <a:schemeClr val="tx1"/>
                </a:solidFill>
                <a:latin typeface="Palatino Linotype" panose="02040502050505030304" pitchFamily="18" charset="0"/>
              </a:rPr>
              <a:t>Peak viewers per month trend is relatively volatile—people are more attracted to new game launches and special events  </a:t>
            </a:r>
          </a:p>
        </p:txBody>
      </p:sp>
    </p:spTree>
    <p:extLst>
      <p:ext uri="{BB962C8B-B14F-4D97-AF65-F5344CB8AC3E}">
        <p14:creationId xmlns:p14="http://schemas.microsoft.com/office/powerpoint/2010/main" val="63842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845A86A-C19F-4554-AE92-FA3768168B17}"/>
              </a:ext>
            </a:extLst>
          </p:cNvPr>
          <p:cNvGrpSpPr/>
          <p:nvPr/>
        </p:nvGrpSpPr>
        <p:grpSpPr>
          <a:xfrm>
            <a:off x="0" y="180871"/>
            <a:ext cx="12192000" cy="589153"/>
            <a:chOff x="0" y="180871"/>
            <a:chExt cx="12192000" cy="589153"/>
          </a:xfrm>
        </p:grpSpPr>
        <p:sp>
          <p:nvSpPr>
            <p:cNvPr id="4" name="TextBox 3">
              <a:extLst>
                <a:ext uri="{FF2B5EF4-FFF2-40B4-BE49-F238E27FC236}">
                  <a16:creationId xmlns:a16="http://schemas.microsoft.com/office/drawing/2014/main" id="{3B5E7358-C4A3-4C32-8F35-005B7FD43462}"/>
                </a:ext>
              </a:extLst>
            </p:cNvPr>
            <p:cNvSpPr txBox="1"/>
            <p:nvPr/>
          </p:nvSpPr>
          <p:spPr>
            <a:xfrm>
              <a:off x="200967" y="180871"/>
              <a:ext cx="101201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Palatino Linotype" panose="02040502050505030304" pitchFamily="18" charset="0"/>
                </a:rPr>
                <a:t>Metaverse Analysis—</a:t>
              </a:r>
              <a:r>
                <a:rPr kumimoji="0" lang="en-US" sz="240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Twitch Top Viewed Games' Analysis</a:t>
              </a:r>
            </a:p>
          </p:txBody>
        </p:sp>
        <p:cxnSp>
          <p:nvCxnSpPr>
            <p:cNvPr id="5" name="Straight Connector 4">
              <a:extLst>
                <a:ext uri="{FF2B5EF4-FFF2-40B4-BE49-F238E27FC236}">
                  <a16:creationId xmlns:a16="http://schemas.microsoft.com/office/drawing/2014/main" id="{C85200F2-DA09-45F5-8D21-F04F4E31D385}"/>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6D2FC8F-31F3-4B34-A9C0-802CB222B792}"/>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pic>
        <p:nvPicPr>
          <p:cNvPr id="9" name="Picture 8" descr="Logo&#10;&#10;Description automatically generated">
            <a:extLst>
              <a:ext uri="{FF2B5EF4-FFF2-40B4-BE49-F238E27FC236}">
                <a16:creationId xmlns:a16="http://schemas.microsoft.com/office/drawing/2014/main" id="{5AF4800F-8DDF-43C4-ACCF-C3B0D906B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1" name="TextBox 10">
            <a:extLst>
              <a:ext uri="{FF2B5EF4-FFF2-40B4-BE49-F238E27FC236}">
                <a16:creationId xmlns:a16="http://schemas.microsoft.com/office/drawing/2014/main" id="{DF8E12D0-0713-4278-867A-F1DC0BA7C73B}"/>
              </a:ext>
            </a:extLst>
          </p:cNvPr>
          <p:cNvSpPr txBox="1"/>
          <p:nvPr/>
        </p:nvSpPr>
        <p:spPr>
          <a:xfrm>
            <a:off x="0" y="6613697"/>
            <a:ext cx="7234353" cy="230448"/>
          </a:xfrm>
          <a:prstGeom prst="rect">
            <a:avLst/>
          </a:prstGeom>
          <a:noFill/>
        </p:spPr>
        <p:txBody>
          <a:bodyPr wrap="square">
            <a:spAutoFit/>
          </a:bodyPr>
          <a:lstStyle/>
          <a:p>
            <a:pPr>
              <a:lnSpc>
                <a:spcPct val="120000"/>
              </a:lnSpc>
            </a:pPr>
            <a:r>
              <a:rPr lang="en-US" sz="800" dirty="0">
                <a:latin typeface="Palatino Linotype" panose="02040502050505030304" pitchFamily="18" charset="0"/>
              </a:rPr>
              <a:t>Source of Data: Twitch game data (2016-2021). Kaggle &amp; Twitch.</a:t>
            </a:r>
          </a:p>
        </p:txBody>
      </p:sp>
      <p:pic>
        <p:nvPicPr>
          <p:cNvPr id="12" name="Picture 11" descr="Chart, bubble chart&#10;&#10;Description automatically generated">
            <a:extLst>
              <a:ext uri="{FF2B5EF4-FFF2-40B4-BE49-F238E27FC236}">
                <a16:creationId xmlns:a16="http://schemas.microsoft.com/office/drawing/2014/main" id="{41610969-0262-4BB8-9F4C-E0B8E915C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52" y="831788"/>
            <a:ext cx="4585142" cy="5220111"/>
          </a:xfrm>
          <a:prstGeom prst="rect">
            <a:avLst/>
          </a:prstGeom>
        </p:spPr>
      </p:pic>
      <p:pic>
        <p:nvPicPr>
          <p:cNvPr id="14" name="Picture 13" descr="Chart&#10;&#10;Description automatically generated">
            <a:extLst>
              <a:ext uri="{FF2B5EF4-FFF2-40B4-BE49-F238E27FC236}">
                <a16:creationId xmlns:a16="http://schemas.microsoft.com/office/drawing/2014/main" id="{962D63A1-FA02-4CEA-9D54-2F2EFC77967A}"/>
              </a:ext>
            </a:extLst>
          </p:cNvPr>
          <p:cNvPicPr>
            <a:picLocks noChangeAspect="1"/>
          </p:cNvPicPr>
          <p:nvPr/>
        </p:nvPicPr>
        <p:blipFill rotWithShape="1">
          <a:blip r:embed="rId5">
            <a:extLst>
              <a:ext uri="{28A0092B-C50C-407E-A947-70E740481C1C}">
                <a14:useLocalDpi xmlns:a14="http://schemas.microsoft.com/office/drawing/2010/main" val="0"/>
              </a:ext>
            </a:extLst>
          </a:blip>
          <a:srcRect l="551"/>
          <a:stretch/>
        </p:blipFill>
        <p:spPr>
          <a:xfrm>
            <a:off x="5637495" y="837424"/>
            <a:ext cx="5171817" cy="5790128"/>
          </a:xfrm>
          <a:prstGeom prst="rect">
            <a:avLst/>
          </a:prstGeom>
        </p:spPr>
      </p:pic>
      <p:sp>
        <p:nvSpPr>
          <p:cNvPr id="8" name="Rectangle: Rounded Corners 7">
            <a:extLst>
              <a:ext uri="{FF2B5EF4-FFF2-40B4-BE49-F238E27FC236}">
                <a16:creationId xmlns:a16="http://schemas.microsoft.com/office/drawing/2014/main" id="{6E9741CF-1866-49D0-BFB4-70EEF502E034}"/>
              </a:ext>
            </a:extLst>
          </p:cNvPr>
          <p:cNvSpPr/>
          <p:nvPr/>
        </p:nvSpPr>
        <p:spPr>
          <a:xfrm>
            <a:off x="792480" y="5205316"/>
            <a:ext cx="4764372" cy="1011949"/>
          </a:xfrm>
          <a:prstGeom prst="roundRect">
            <a:avLst/>
          </a:prstGeom>
          <a:solidFill>
            <a:schemeClr val="bg1"/>
          </a:solidFill>
          <a:ln w="28575">
            <a:solidFill>
              <a:srgbClr val="7030A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solidFill>
                  <a:schemeClr val="tx1"/>
                </a:solidFill>
                <a:latin typeface="Palatino Linotype" panose="02040502050505030304" pitchFamily="18" charset="0"/>
              </a:rPr>
              <a:t>All the Top viewed games on Twitch are Multiplayer Games. </a:t>
            </a:r>
          </a:p>
          <a:p>
            <a:endParaRPr lang="en-US" sz="1200" dirty="0">
              <a:solidFill>
                <a:schemeClr val="tx1"/>
              </a:solidFill>
              <a:latin typeface="Palatino Linotype" panose="02040502050505030304" pitchFamily="18" charset="0"/>
            </a:endParaRPr>
          </a:p>
          <a:p>
            <a:pPr marL="285750" indent="-285750">
              <a:buFont typeface="Arial" panose="020B0604020202020204" pitchFamily="34" charset="0"/>
              <a:buChar char="•"/>
            </a:pPr>
            <a:r>
              <a:rPr lang="en-US" sz="1200" dirty="0">
                <a:solidFill>
                  <a:schemeClr val="tx1"/>
                </a:solidFill>
                <a:latin typeface="Palatino Linotype" panose="02040502050505030304" pitchFamily="18" charset="0"/>
              </a:rPr>
              <a:t>4 of Activision Blizzard’s games made the top list; with World of Warcraft revealing a steadily upward sloping trend, Call of Duty showing seasonal popularity.</a:t>
            </a:r>
          </a:p>
        </p:txBody>
      </p:sp>
    </p:spTree>
    <p:extLst>
      <p:ext uri="{BB962C8B-B14F-4D97-AF65-F5344CB8AC3E}">
        <p14:creationId xmlns:p14="http://schemas.microsoft.com/office/powerpoint/2010/main" val="3648991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light, dark, laser, night sky&#10;&#10;Description automatically generated">
            <a:extLst>
              <a:ext uri="{FF2B5EF4-FFF2-40B4-BE49-F238E27FC236}">
                <a16:creationId xmlns:a16="http://schemas.microsoft.com/office/drawing/2014/main" id="{81B1CF4E-D451-4B65-B75D-9C29A0831172}"/>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17840"/>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450850-F0FB-462D-8694-EA2542BDEA35}"/>
              </a:ext>
            </a:extLst>
          </p:cNvPr>
          <p:cNvSpPr>
            <a:spLocks noGrp="1"/>
          </p:cNvSpPr>
          <p:nvPr>
            <p:ph type="title"/>
          </p:nvPr>
        </p:nvSpPr>
        <p:spPr>
          <a:xfrm>
            <a:off x="347030" y="1173319"/>
            <a:ext cx="4473163" cy="1124712"/>
          </a:xfrm>
        </p:spPr>
        <p:txBody>
          <a:bodyPr anchor="b">
            <a:noAutofit/>
          </a:bodyPr>
          <a:lstStyle/>
          <a:p>
            <a:pPr>
              <a:lnSpc>
                <a:spcPct val="120000"/>
              </a:lnSpc>
            </a:pPr>
            <a:r>
              <a:rPr lang="en-US" sz="2800" b="1" dirty="0">
                <a:latin typeface="Palatino Linotype" panose="02040502050505030304" pitchFamily="18" charset="0"/>
              </a:rPr>
              <a:t>Metaverse Analysis</a:t>
            </a:r>
          </a:p>
        </p:txBody>
      </p:sp>
      <p:sp>
        <p:nvSpPr>
          <p:cNvPr id="32"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3DF9E805-BC1B-4F26-BE98-1D826CFD9A93}"/>
              </a:ext>
            </a:extLst>
          </p:cNvPr>
          <p:cNvSpPr>
            <a:spLocks noGrp="1"/>
          </p:cNvSpPr>
          <p:nvPr>
            <p:ph idx="1"/>
          </p:nvPr>
        </p:nvSpPr>
        <p:spPr>
          <a:xfrm>
            <a:off x="0" y="2757243"/>
            <a:ext cx="5007022" cy="3207258"/>
          </a:xfrm>
        </p:spPr>
        <p:txBody>
          <a:bodyPr anchor="t">
            <a:normAutofit fontScale="92500" lnSpcReduction="10000"/>
          </a:bodyPr>
          <a:lstStyle/>
          <a:p>
            <a:pPr marL="800100" lvl="1" indent="-342900">
              <a:lnSpc>
                <a:spcPct val="120000"/>
              </a:lnSpc>
              <a:buFont typeface="+mj-lt"/>
              <a:buAutoNum type="alphaLcPeriod"/>
            </a:pPr>
            <a:r>
              <a:rPr lang="en-US" sz="1800" b="1" dirty="0">
                <a:solidFill>
                  <a:schemeClr val="bg2"/>
                </a:solidFill>
                <a:effectLst/>
                <a:latin typeface="Palatino Linotype" panose="02040502050505030304" pitchFamily="18" charset="0"/>
              </a:rPr>
              <a:t>Twitch Streaming Data Analysis, 2016-2021*</a:t>
            </a:r>
            <a:endParaRPr lang="en-US" sz="1400" b="1" dirty="0">
              <a:solidFill>
                <a:schemeClr val="bg2"/>
              </a:solidFill>
              <a:effectLst/>
              <a:latin typeface="Palatino Linotype" panose="02040502050505030304" pitchFamily="18" charset="0"/>
            </a:endParaRPr>
          </a:p>
          <a:p>
            <a:pPr marL="800100" lvl="1" indent="-342900">
              <a:lnSpc>
                <a:spcPct val="120000"/>
              </a:lnSpc>
              <a:buFont typeface="+mj-lt"/>
              <a:buAutoNum type="alphaLcPeriod"/>
            </a:pPr>
            <a:r>
              <a:rPr lang="en-US" sz="1800" b="1" dirty="0">
                <a:effectLst/>
                <a:latin typeface="Palatino Linotype" panose="02040502050505030304" pitchFamily="18" charset="0"/>
              </a:rPr>
              <a:t>Metaverse Activities*</a:t>
            </a:r>
          </a:p>
          <a:p>
            <a:pPr marL="1257300" lvl="2" indent="-342900">
              <a:lnSpc>
                <a:spcPct val="120000"/>
              </a:lnSpc>
              <a:buFont typeface="+mj-lt"/>
              <a:buAutoNum type="alphaLcPeriod"/>
            </a:pPr>
            <a:r>
              <a:rPr lang="en-US" sz="1400" b="1" dirty="0">
                <a:latin typeface="Palatino Linotype" panose="02040502050505030304" pitchFamily="18" charset="0"/>
              </a:rPr>
              <a:t>G</a:t>
            </a:r>
            <a:r>
              <a:rPr lang="en-US" sz="1400" b="1" dirty="0">
                <a:effectLst/>
                <a:latin typeface="Palatino Linotype" panose="02040502050505030304" pitchFamily="18" charset="0"/>
              </a:rPr>
              <a:t>ames are the starting point and most viable path towards the metaverse </a:t>
            </a:r>
          </a:p>
          <a:p>
            <a:pPr marL="1257300" lvl="2" indent="-342900">
              <a:lnSpc>
                <a:spcPct val="120000"/>
              </a:lnSpc>
              <a:buFont typeface="+mj-lt"/>
              <a:buAutoNum type="alphaLcPeriod"/>
            </a:pPr>
            <a:r>
              <a:rPr lang="en-US" sz="1400" b="1" dirty="0">
                <a:effectLst/>
                <a:latin typeface="Palatino Linotype" panose="02040502050505030304" pitchFamily="18" charset="0"/>
              </a:rPr>
              <a:t>Main Metaverse Activities</a:t>
            </a:r>
          </a:p>
          <a:p>
            <a:pPr marL="1257300" lvl="2" indent="-342900">
              <a:lnSpc>
                <a:spcPct val="120000"/>
              </a:lnSpc>
              <a:buFont typeface="+mj-lt"/>
              <a:buAutoNum type="alphaLcPeriod"/>
            </a:pPr>
            <a:r>
              <a:rPr lang="en-US" sz="1400" b="1" dirty="0">
                <a:effectLst/>
                <a:latin typeface="Palatino Linotype" panose="02040502050505030304" pitchFamily="18" charset="0"/>
              </a:rPr>
              <a:t>Target Market in the Short-run </a:t>
            </a:r>
          </a:p>
          <a:p>
            <a:pPr marL="800100" lvl="1" indent="-342900">
              <a:lnSpc>
                <a:spcPct val="120000"/>
              </a:lnSpc>
              <a:buFont typeface="+mj-lt"/>
              <a:buAutoNum type="alphaLcPeriod"/>
            </a:pPr>
            <a:r>
              <a:rPr lang="it-IT" sz="1800" b="1" dirty="0">
                <a:solidFill>
                  <a:schemeClr val="bg2"/>
                </a:solidFill>
                <a:effectLst/>
                <a:latin typeface="Palatino Linotype" panose="02040502050505030304" pitchFamily="18" charset="0"/>
              </a:rPr>
              <a:t>Ad Revenue (Social Media X Gender)*</a:t>
            </a:r>
          </a:p>
          <a:p>
            <a:pPr marL="800100" lvl="1" indent="-342900">
              <a:lnSpc>
                <a:spcPct val="120000"/>
              </a:lnSpc>
              <a:buFont typeface="+mj-lt"/>
              <a:buAutoNum type="alphaLcPeriod"/>
            </a:pPr>
            <a:r>
              <a:rPr lang="en-US" sz="1800" b="1" dirty="0">
                <a:solidFill>
                  <a:schemeClr val="bg2"/>
                </a:solidFill>
                <a:effectLst/>
                <a:latin typeface="Palatino Linotype" panose="02040502050505030304" pitchFamily="18" charset="0"/>
              </a:rPr>
              <a:t>Metaverse Segmentation: Gamer Personas*</a:t>
            </a:r>
            <a:endParaRPr lang="en-US" sz="2000" dirty="0">
              <a:solidFill>
                <a:schemeClr val="bg2"/>
              </a:solidFill>
              <a:latin typeface="Palatino Linotype" panose="02040502050505030304" pitchFamily="18" charset="0"/>
            </a:endParaRPr>
          </a:p>
          <a:p>
            <a:pPr marL="342900" indent="-342900">
              <a:lnSpc>
                <a:spcPct val="120000"/>
              </a:lnSpc>
              <a:buFont typeface="+mj-lt"/>
              <a:buAutoNum type="alphaLcPeriod"/>
            </a:pPr>
            <a:endParaRPr lang="en-US" sz="2000" dirty="0">
              <a:solidFill>
                <a:schemeClr val="bg1">
                  <a:lumMod val="85000"/>
                </a:schemeClr>
              </a:solidFill>
              <a:latin typeface="Palatino Linotype" panose="02040502050505030304" pitchFamily="18" charset="0"/>
            </a:endParaRPr>
          </a:p>
        </p:txBody>
      </p:sp>
      <p:sp>
        <p:nvSpPr>
          <p:cNvPr id="10" name="Rectangle 9">
            <a:extLst>
              <a:ext uri="{FF2B5EF4-FFF2-40B4-BE49-F238E27FC236}">
                <a16:creationId xmlns:a16="http://schemas.microsoft.com/office/drawing/2014/main" id="{C95653A0-4B89-40F9-AC35-E0569A85FA5A}"/>
              </a:ext>
            </a:extLst>
          </p:cNvPr>
          <p:cNvSpPr/>
          <p:nvPr/>
        </p:nvSpPr>
        <p:spPr bwMode="gray">
          <a:xfrm>
            <a:off x="0" y="1816771"/>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descr="Logo&#10;&#10;Description automatically generated">
            <a:extLst>
              <a:ext uri="{FF2B5EF4-FFF2-40B4-BE49-F238E27FC236}">
                <a16:creationId xmlns:a16="http://schemas.microsoft.com/office/drawing/2014/main" id="{F3CC3266-AE37-47F5-A4BB-41455BDFC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1616181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picture containing light, dark, laser, night sky&#10;&#10;Description automatically generated">
            <a:extLst>
              <a:ext uri="{FF2B5EF4-FFF2-40B4-BE49-F238E27FC236}">
                <a16:creationId xmlns:a16="http://schemas.microsoft.com/office/drawing/2014/main" id="{0DB28548-5EF6-4E0F-BCCC-3845CC2795D5}"/>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l="2725" t="28299" r="7092" b="26714"/>
          <a:stretch/>
        </p:blipFill>
        <p:spPr>
          <a:xfrm>
            <a:off x="1160704" y="1668781"/>
            <a:ext cx="9870366" cy="352043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3" name="Group 2">
            <a:extLst>
              <a:ext uri="{FF2B5EF4-FFF2-40B4-BE49-F238E27FC236}">
                <a16:creationId xmlns:a16="http://schemas.microsoft.com/office/drawing/2014/main" id="{B703ACA0-E548-4B9D-87E4-A5F9A24F97B9}"/>
              </a:ext>
            </a:extLst>
          </p:cNvPr>
          <p:cNvGrpSpPr/>
          <p:nvPr/>
        </p:nvGrpSpPr>
        <p:grpSpPr>
          <a:xfrm>
            <a:off x="0" y="96650"/>
            <a:ext cx="12192000" cy="589153"/>
            <a:chOff x="0" y="180871"/>
            <a:chExt cx="12192000" cy="589153"/>
          </a:xfrm>
        </p:grpSpPr>
        <p:sp>
          <p:nvSpPr>
            <p:cNvPr id="4" name="TextBox 3">
              <a:extLst>
                <a:ext uri="{FF2B5EF4-FFF2-40B4-BE49-F238E27FC236}">
                  <a16:creationId xmlns:a16="http://schemas.microsoft.com/office/drawing/2014/main" id="{5B527273-DE41-4CC4-BB05-085BE4362AA6}"/>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Metaverse Analysis—Metaverse Activities: Logics</a:t>
              </a:r>
            </a:p>
          </p:txBody>
        </p:sp>
        <p:cxnSp>
          <p:nvCxnSpPr>
            <p:cNvPr id="5" name="Straight Connector 4">
              <a:extLst>
                <a:ext uri="{FF2B5EF4-FFF2-40B4-BE49-F238E27FC236}">
                  <a16:creationId xmlns:a16="http://schemas.microsoft.com/office/drawing/2014/main" id="{FCE4D04F-92B4-4E17-81F1-5A1F78B882A4}"/>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A856B3C-A4E3-4547-8556-AFA9BE34F353}"/>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pic>
        <p:nvPicPr>
          <p:cNvPr id="8" name="Picture 7" descr="Logo&#10;&#10;Description automatically generated">
            <a:extLst>
              <a:ext uri="{FF2B5EF4-FFF2-40B4-BE49-F238E27FC236}">
                <a16:creationId xmlns:a16="http://schemas.microsoft.com/office/drawing/2014/main" id="{13EC49DB-61B5-4491-995E-826680A82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0" name="Content Placeholder 8">
            <a:extLst>
              <a:ext uri="{FF2B5EF4-FFF2-40B4-BE49-F238E27FC236}">
                <a16:creationId xmlns:a16="http://schemas.microsoft.com/office/drawing/2014/main" id="{506315E3-46A1-4881-BD11-41D18CBCE93B}"/>
              </a:ext>
            </a:extLst>
          </p:cNvPr>
          <p:cNvSpPr txBox="1">
            <a:spLocks/>
          </p:cNvSpPr>
          <p:nvPr/>
        </p:nvSpPr>
        <p:spPr>
          <a:xfrm>
            <a:off x="1636978" y="2217670"/>
            <a:ext cx="8917818" cy="236483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rPr>
              <a:t>Discover how games are the starting point and most viable path towards the metaverse </a:t>
            </a: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r>
              <a:rPr lang="en-US" sz="2000" b="1" kern="0" dirty="0">
                <a:solidFill>
                  <a:srgbClr val="000000"/>
                </a:solidFill>
                <a:latin typeface="Palatino Linotype" panose="02040502050505030304" pitchFamily="18" charset="0"/>
              </a:rPr>
              <a:t>See the current metaverse activity distributions and which ones we can adopt in our design</a:t>
            </a: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r>
              <a:rPr lang="en-US" sz="2000" b="1" kern="0" dirty="0">
                <a:solidFill>
                  <a:srgbClr val="000000"/>
                </a:solidFill>
                <a:latin typeface="Palatino Linotype" panose="02040502050505030304" pitchFamily="18" charset="0"/>
              </a:rPr>
              <a:t>Examine our target market of metaverse in the short run</a:t>
            </a: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p:txBody>
      </p:sp>
    </p:spTree>
    <p:extLst>
      <p:ext uri="{BB962C8B-B14F-4D97-AF65-F5344CB8AC3E}">
        <p14:creationId xmlns:p14="http://schemas.microsoft.com/office/powerpoint/2010/main" val="344661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5E6B402-56CC-485F-B814-D3110CB87CD9}"/>
              </a:ext>
            </a:extLst>
          </p:cNvPr>
          <p:cNvSpPr txBox="1"/>
          <p:nvPr/>
        </p:nvSpPr>
        <p:spPr>
          <a:xfrm>
            <a:off x="206622" y="157323"/>
            <a:ext cx="11603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Games are the starting point and most viable path towards the metaverse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grpSp>
        <p:nvGrpSpPr>
          <p:cNvPr id="28" name="Group 27">
            <a:extLst>
              <a:ext uri="{FF2B5EF4-FFF2-40B4-BE49-F238E27FC236}">
                <a16:creationId xmlns:a16="http://schemas.microsoft.com/office/drawing/2014/main" id="{4BB6129A-F7D0-4823-8AB0-EC64969755AB}"/>
              </a:ext>
            </a:extLst>
          </p:cNvPr>
          <p:cNvGrpSpPr/>
          <p:nvPr/>
        </p:nvGrpSpPr>
        <p:grpSpPr>
          <a:xfrm>
            <a:off x="891519" y="739093"/>
            <a:ext cx="10485982" cy="3251589"/>
            <a:chOff x="-243730" y="1258742"/>
            <a:chExt cx="13426396" cy="4074020"/>
          </a:xfrm>
        </p:grpSpPr>
        <p:graphicFrame>
          <p:nvGraphicFramePr>
            <p:cNvPr id="7" name="Chart 6">
              <a:extLst>
                <a:ext uri="{FF2B5EF4-FFF2-40B4-BE49-F238E27FC236}">
                  <a16:creationId xmlns:a16="http://schemas.microsoft.com/office/drawing/2014/main" id="{7C5548C0-1391-4571-B668-C4B7F31FF74A}"/>
                </a:ext>
              </a:extLst>
            </p:cNvPr>
            <p:cNvGraphicFramePr/>
            <p:nvPr>
              <p:extLst>
                <p:ext uri="{D42A27DB-BD31-4B8C-83A1-F6EECF244321}">
                  <p14:modId xmlns:p14="http://schemas.microsoft.com/office/powerpoint/2010/main" val="3608470807"/>
                </p:ext>
              </p:extLst>
            </p:nvPr>
          </p:nvGraphicFramePr>
          <p:xfrm>
            <a:off x="746922" y="1481281"/>
            <a:ext cx="4351131" cy="3370027"/>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7D528A8F-1FB6-4B3A-8277-1C99D1816606}"/>
                </a:ext>
              </a:extLst>
            </p:cNvPr>
            <p:cNvSpPr txBox="1"/>
            <p:nvPr/>
          </p:nvSpPr>
          <p:spPr>
            <a:xfrm>
              <a:off x="-243730" y="2673278"/>
              <a:ext cx="6427077" cy="501311"/>
            </a:xfrm>
            <a:prstGeom prst="rect">
              <a:avLst/>
            </a:prstGeom>
            <a:noFill/>
          </p:spPr>
          <p:txBody>
            <a:bodyPr wrap="square">
              <a:spAutoFit/>
            </a:bodyPr>
            <a:lstStyle/>
            <a:p>
              <a:pPr algn="ctr"/>
              <a:r>
                <a:rPr lang="en-US" sz="2000" b="1" dirty="0">
                  <a:solidFill>
                    <a:srgbClr val="000000"/>
                  </a:solidFill>
                  <a:effectLst/>
                  <a:latin typeface="Palatino Linotype" panose="02040502050505030304" pitchFamily="18" charset="0"/>
                </a:rPr>
                <a:t>59% of U.S. adults are gamers </a:t>
              </a:r>
              <a:endParaRPr lang="en-US" sz="2000" b="1" dirty="0"/>
            </a:p>
          </p:txBody>
        </p:sp>
        <p:graphicFrame>
          <p:nvGraphicFramePr>
            <p:cNvPr id="10" name="Chart 9">
              <a:extLst>
                <a:ext uri="{FF2B5EF4-FFF2-40B4-BE49-F238E27FC236}">
                  <a16:creationId xmlns:a16="http://schemas.microsoft.com/office/drawing/2014/main" id="{4C0293E9-EA4A-4F27-A643-FDFDF213FB9D}"/>
                </a:ext>
              </a:extLst>
            </p:cNvPr>
            <p:cNvGraphicFramePr/>
            <p:nvPr>
              <p:extLst>
                <p:ext uri="{D42A27DB-BD31-4B8C-83A1-F6EECF244321}">
                  <p14:modId xmlns:p14="http://schemas.microsoft.com/office/powerpoint/2010/main" val="2402770320"/>
                </p:ext>
              </p:extLst>
            </p:nvPr>
          </p:nvGraphicFramePr>
          <p:xfrm>
            <a:off x="7113626" y="1258742"/>
            <a:ext cx="3727231" cy="407402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D4C3F09F-BFCD-4B99-9B97-358A9DB4DB7D}"/>
                </a:ext>
              </a:extLst>
            </p:cNvPr>
            <p:cNvSpPr txBox="1"/>
            <p:nvPr/>
          </p:nvSpPr>
          <p:spPr>
            <a:xfrm>
              <a:off x="9942876" y="2248722"/>
              <a:ext cx="3239790" cy="1503931"/>
            </a:xfrm>
            <a:prstGeom prst="rect">
              <a:avLst/>
            </a:prstGeom>
            <a:noFill/>
          </p:spPr>
          <p:txBody>
            <a:bodyPr wrap="square">
              <a:spAutoFit/>
            </a:bodyPr>
            <a:lstStyle/>
            <a:p>
              <a:pPr algn="ctr"/>
              <a:r>
                <a:rPr lang="en-US" b="1" dirty="0">
                  <a:solidFill>
                    <a:srgbClr val="000000"/>
                  </a:solidFill>
                  <a:effectLst/>
                  <a:latin typeface="Palatino Linotype" panose="02040502050505030304" pitchFamily="18" charset="0"/>
                </a:rPr>
                <a:t>60% of </a:t>
              </a:r>
              <a:r>
                <a:rPr lang="en-US" b="1" dirty="0">
                  <a:solidFill>
                    <a:srgbClr val="000000"/>
                  </a:solidFill>
                  <a:latin typeface="Palatino Linotype" panose="02040502050505030304" pitchFamily="18" charset="0"/>
                </a:rPr>
                <a:t>U.S. </a:t>
              </a:r>
              <a:r>
                <a:rPr lang="en-US" b="1" dirty="0">
                  <a:solidFill>
                    <a:srgbClr val="000000"/>
                  </a:solidFill>
                  <a:effectLst/>
                  <a:latin typeface="Palatino Linotype" panose="02040502050505030304" pitchFamily="18" charset="0"/>
                </a:rPr>
                <a:t>gamers participated in non-gaming activities within games in 2021</a:t>
              </a:r>
              <a:endParaRPr lang="en-US" b="1" dirty="0"/>
            </a:p>
          </p:txBody>
        </p:sp>
        <p:cxnSp>
          <p:nvCxnSpPr>
            <p:cNvPr id="17" name="Straight Connector 16">
              <a:extLst>
                <a:ext uri="{FF2B5EF4-FFF2-40B4-BE49-F238E27FC236}">
                  <a16:creationId xmlns:a16="http://schemas.microsoft.com/office/drawing/2014/main" id="{0D55CF72-2A8C-4C8B-8EA1-4A6D2B2D91F1}"/>
                </a:ext>
              </a:extLst>
            </p:cNvPr>
            <p:cNvCxnSpPr>
              <a:cxnSpLocks/>
            </p:cNvCxnSpPr>
            <p:nvPr/>
          </p:nvCxnSpPr>
          <p:spPr>
            <a:xfrm>
              <a:off x="2937749" y="1693816"/>
              <a:ext cx="6039493" cy="465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19C4DF-4AD8-411D-80F5-1CDE62623331}"/>
                </a:ext>
              </a:extLst>
            </p:cNvPr>
            <p:cNvCxnSpPr>
              <a:cxnSpLocks/>
            </p:cNvCxnSpPr>
            <p:nvPr/>
          </p:nvCxnSpPr>
          <p:spPr>
            <a:xfrm flipV="1">
              <a:off x="2187229" y="3836169"/>
              <a:ext cx="7355091" cy="1490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D322B57-4CAC-48EC-AB8D-95174D17FDE4}"/>
              </a:ext>
            </a:extLst>
          </p:cNvPr>
          <p:cNvGrpSpPr/>
          <p:nvPr/>
        </p:nvGrpSpPr>
        <p:grpSpPr>
          <a:xfrm>
            <a:off x="956356" y="3442809"/>
            <a:ext cx="4914357" cy="2856391"/>
            <a:chOff x="1070471" y="3855835"/>
            <a:chExt cx="5228544" cy="2856391"/>
          </a:xfrm>
        </p:grpSpPr>
        <p:graphicFrame>
          <p:nvGraphicFramePr>
            <p:cNvPr id="32" name="Chart 31">
              <a:extLst>
                <a:ext uri="{FF2B5EF4-FFF2-40B4-BE49-F238E27FC236}">
                  <a16:creationId xmlns:a16="http://schemas.microsoft.com/office/drawing/2014/main" id="{FAB6CDE7-708F-40FD-A3A7-545EC33E2226}"/>
                </a:ext>
              </a:extLst>
            </p:cNvPr>
            <p:cNvGraphicFramePr/>
            <p:nvPr>
              <p:extLst>
                <p:ext uri="{D42A27DB-BD31-4B8C-83A1-F6EECF244321}">
                  <p14:modId xmlns:p14="http://schemas.microsoft.com/office/powerpoint/2010/main" val="710112195"/>
                </p:ext>
              </p:extLst>
            </p:nvPr>
          </p:nvGraphicFramePr>
          <p:xfrm>
            <a:off x="1070471" y="3855835"/>
            <a:ext cx="5228544" cy="2856391"/>
          </p:xfrm>
          <a:graphic>
            <a:graphicData uri="http://schemas.openxmlformats.org/drawingml/2006/chart">
              <c:chart xmlns:c="http://schemas.openxmlformats.org/drawingml/2006/chart" xmlns:r="http://schemas.openxmlformats.org/officeDocument/2006/relationships" r:id="rId6"/>
            </a:graphicData>
          </a:graphic>
        </p:graphicFrame>
        <p:grpSp>
          <p:nvGrpSpPr>
            <p:cNvPr id="40" name="Group 39">
              <a:extLst>
                <a:ext uri="{FF2B5EF4-FFF2-40B4-BE49-F238E27FC236}">
                  <a16:creationId xmlns:a16="http://schemas.microsoft.com/office/drawing/2014/main" id="{908824DA-50FB-4A79-A09E-94FFEA9B3D6E}"/>
                </a:ext>
              </a:extLst>
            </p:cNvPr>
            <p:cNvGrpSpPr/>
            <p:nvPr/>
          </p:nvGrpSpPr>
          <p:grpSpPr>
            <a:xfrm>
              <a:off x="3107435" y="5040351"/>
              <a:ext cx="1527718" cy="1070517"/>
              <a:chOff x="2717142" y="2732049"/>
              <a:chExt cx="1527718" cy="1070517"/>
            </a:xfrm>
          </p:grpSpPr>
          <p:sp>
            <p:nvSpPr>
              <p:cNvPr id="41" name="Oval 40">
                <a:extLst>
                  <a:ext uri="{FF2B5EF4-FFF2-40B4-BE49-F238E27FC236}">
                    <a16:creationId xmlns:a16="http://schemas.microsoft.com/office/drawing/2014/main" id="{D4B6B879-6755-4C68-A773-B26FD1C19BC4}"/>
                  </a:ext>
                </a:extLst>
              </p:cNvPr>
              <p:cNvSpPr/>
              <p:nvPr/>
            </p:nvSpPr>
            <p:spPr bwMode="gray">
              <a:xfrm>
                <a:off x="2921619" y="2732049"/>
                <a:ext cx="1100352" cy="1070517"/>
              </a:xfrm>
              <a:prstGeom prst="ellipse">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2" name="TextBox 41">
                <a:extLst>
                  <a:ext uri="{FF2B5EF4-FFF2-40B4-BE49-F238E27FC236}">
                    <a16:creationId xmlns:a16="http://schemas.microsoft.com/office/drawing/2014/main" id="{835F7E81-BE86-4056-AE37-59596D74DD52}"/>
                  </a:ext>
                </a:extLst>
              </p:cNvPr>
              <p:cNvSpPr txBox="1"/>
              <p:nvPr/>
            </p:nvSpPr>
            <p:spPr>
              <a:xfrm rot="10800000" flipV="1">
                <a:off x="2717142" y="2901580"/>
                <a:ext cx="1527718" cy="800219"/>
              </a:xfrm>
              <a:prstGeom prst="rect">
                <a:avLst/>
              </a:prstGeom>
              <a:noFill/>
            </p:spPr>
            <p:txBody>
              <a:bodyPr wrap="square" lIns="0" tIns="0" rIns="0" bIns="0" rtlCol="0">
                <a:spAutoFit/>
              </a:bodyPr>
              <a:lstStyle/>
              <a:p>
                <a:pPr algn="ctr">
                  <a:spcBef>
                    <a:spcPts val="600"/>
                  </a:spcBef>
                  <a:buSzPct val="100000"/>
                </a:pPr>
                <a:r>
                  <a:rPr lang="en-US" sz="1400" b="1" dirty="0">
                    <a:solidFill>
                      <a:schemeClr val="bg1"/>
                    </a:solidFill>
                    <a:latin typeface="Palatino Linotype" panose="02040502050505030304" pitchFamily="18" charset="0"/>
                  </a:rPr>
                  <a:t>2019-2021</a:t>
                </a:r>
              </a:p>
              <a:p>
                <a:pPr algn="ctr">
                  <a:spcBef>
                    <a:spcPts val="600"/>
                  </a:spcBef>
                  <a:buSzPct val="100000"/>
                </a:pPr>
                <a:r>
                  <a:rPr lang="en-US" sz="1200" b="1" dirty="0">
                    <a:solidFill>
                      <a:schemeClr val="bg1"/>
                    </a:solidFill>
                    <a:latin typeface="Palatino Linotype" panose="02040502050505030304" pitchFamily="18" charset="0"/>
                  </a:rPr>
                  <a:t>CAGR</a:t>
                </a:r>
                <a:r>
                  <a:rPr lang="en-US" sz="1400" b="1" dirty="0">
                    <a:solidFill>
                      <a:schemeClr val="bg1"/>
                    </a:solidFill>
                    <a:latin typeface="Palatino Linotype" panose="02040502050505030304" pitchFamily="18" charset="0"/>
                  </a:rPr>
                  <a:t>: </a:t>
                </a:r>
              </a:p>
              <a:p>
                <a:pPr algn="ctr">
                  <a:spcBef>
                    <a:spcPts val="600"/>
                  </a:spcBef>
                  <a:buSzPct val="100000"/>
                </a:pPr>
                <a:r>
                  <a:rPr lang="en-US" sz="1400" b="1" dirty="0">
                    <a:solidFill>
                      <a:schemeClr val="bg1"/>
                    </a:solidFill>
                    <a:latin typeface="Palatino Linotype" panose="02040502050505030304" pitchFamily="18" charset="0"/>
                  </a:rPr>
                  <a:t>10%</a:t>
                </a:r>
              </a:p>
            </p:txBody>
          </p:sp>
        </p:grpSp>
      </p:grpSp>
      <p:grpSp>
        <p:nvGrpSpPr>
          <p:cNvPr id="27" name="Group 26">
            <a:extLst>
              <a:ext uri="{FF2B5EF4-FFF2-40B4-BE49-F238E27FC236}">
                <a16:creationId xmlns:a16="http://schemas.microsoft.com/office/drawing/2014/main" id="{A675B417-5B7A-4EAA-BD9E-B32D701DB3E1}"/>
              </a:ext>
            </a:extLst>
          </p:cNvPr>
          <p:cNvGrpSpPr/>
          <p:nvPr/>
        </p:nvGrpSpPr>
        <p:grpSpPr>
          <a:xfrm>
            <a:off x="5734326" y="3567151"/>
            <a:ext cx="5040352" cy="2732049"/>
            <a:chOff x="6184900" y="4125951"/>
            <a:chExt cx="5040352" cy="2732049"/>
          </a:xfrm>
        </p:grpSpPr>
        <p:graphicFrame>
          <p:nvGraphicFramePr>
            <p:cNvPr id="39" name="Chart 38">
              <a:extLst>
                <a:ext uri="{FF2B5EF4-FFF2-40B4-BE49-F238E27FC236}">
                  <a16:creationId xmlns:a16="http://schemas.microsoft.com/office/drawing/2014/main" id="{4A9ED21D-290C-4E03-891E-E64998F8AA81}"/>
                </a:ext>
              </a:extLst>
            </p:cNvPr>
            <p:cNvGraphicFramePr/>
            <p:nvPr>
              <p:extLst>
                <p:ext uri="{D42A27DB-BD31-4B8C-83A1-F6EECF244321}">
                  <p14:modId xmlns:p14="http://schemas.microsoft.com/office/powerpoint/2010/main" val="115644220"/>
                </p:ext>
              </p:extLst>
            </p:nvPr>
          </p:nvGraphicFramePr>
          <p:xfrm>
            <a:off x="6184900" y="4125951"/>
            <a:ext cx="5040352" cy="2732049"/>
          </p:xfrm>
          <a:graphic>
            <a:graphicData uri="http://schemas.openxmlformats.org/drawingml/2006/chart">
              <c:chart xmlns:c="http://schemas.openxmlformats.org/drawingml/2006/chart" xmlns:r="http://schemas.openxmlformats.org/officeDocument/2006/relationships" r:id="rId7"/>
            </a:graphicData>
          </a:graphic>
        </p:graphicFrame>
        <p:grpSp>
          <p:nvGrpSpPr>
            <p:cNvPr id="43" name="Group 42">
              <a:extLst>
                <a:ext uri="{FF2B5EF4-FFF2-40B4-BE49-F238E27FC236}">
                  <a16:creationId xmlns:a16="http://schemas.microsoft.com/office/drawing/2014/main" id="{1623BD74-EC58-4718-A7D6-D342CD4EA9FC}"/>
                </a:ext>
              </a:extLst>
            </p:cNvPr>
            <p:cNvGrpSpPr/>
            <p:nvPr/>
          </p:nvGrpSpPr>
          <p:grpSpPr>
            <a:xfrm>
              <a:off x="8093075" y="4998978"/>
              <a:ext cx="1527718" cy="1070517"/>
              <a:chOff x="2717142" y="2705545"/>
              <a:chExt cx="1527718" cy="1070517"/>
            </a:xfrm>
          </p:grpSpPr>
          <p:sp>
            <p:nvSpPr>
              <p:cNvPr id="44" name="Oval 43">
                <a:extLst>
                  <a:ext uri="{FF2B5EF4-FFF2-40B4-BE49-F238E27FC236}">
                    <a16:creationId xmlns:a16="http://schemas.microsoft.com/office/drawing/2014/main" id="{262FA56F-A90C-4B89-9FE9-F22AC5693FB3}"/>
                  </a:ext>
                </a:extLst>
              </p:cNvPr>
              <p:cNvSpPr/>
              <p:nvPr/>
            </p:nvSpPr>
            <p:spPr bwMode="gray">
              <a:xfrm>
                <a:off x="2963412" y="2705545"/>
                <a:ext cx="1053766" cy="1070517"/>
              </a:xfrm>
              <a:prstGeom prst="ellipse">
                <a:avLst/>
              </a:prstGeom>
              <a:solidFill>
                <a:srgbClr val="56F87D"/>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5" name="TextBox 44">
                <a:extLst>
                  <a:ext uri="{FF2B5EF4-FFF2-40B4-BE49-F238E27FC236}">
                    <a16:creationId xmlns:a16="http://schemas.microsoft.com/office/drawing/2014/main" id="{3D3633D7-880E-4F47-A22B-D0DB0A3F1BD7}"/>
                  </a:ext>
                </a:extLst>
              </p:cNvPr>
              <p:cNvSpPr txBox="1"/>
              <p:nvPr/>
            </p:nvSpPr>
            <p:spPr>
              <a:xfrm rot="10800000" flipV="1">
                <a:off x="2717142" y="2901580"/>
                <a:ext cx="1527718" cy="800219"/>
              </a:xfrm>
              <a:prstGeom prst="rect">
                <a:avLst/>
              </a:prstGeom>
              <a:noFill/>
            </p:spPr>
            <p:txBody>
              <a:bodyPr wrap="square" lIns="0" tIns="0" rIns="0" bIns="0" rtlCol="0">
                <a:spAutoFit/>
              </a:bodyPr>
              <a:lstStyle/>
              <a:p>
                <a:pPr algn="ctr">
                  <a:spcBef>
                    <a:spcPts val="600"/>
                  </a:spcBef>
                  <a:buSzPct val="100000"/>
                </a:pPr>
                <a:r>
                  <a:rPr lang="en-US" sz="1400" b="1" dirty="0">
                    <a:solidFill>
                      <a:schemeClr val="bg1"/>
                    </a:solidFill>
                    <a:latin typeface="Palatino Linotype" panose="02040502050505030304" pitchFamily="18" charset="0"/>
                  </a:rPr>
                  <a:t>2019-2021</a:t>
                </a:r>
              </a:p>
              <a:p>
                <a:pPr algn="ctr">
                  <a:spcBef>
                    <a:spcPts val="600"/>
                  </a:spcBef>
                  <a:buSzPct val="100000"/>
                </a:pPr>
                <a:r>
                  <a:rPr lang="en-US" sz="1200" b="1" dirty="0">
                    <a:solidFill>
                      <a:schemeClr val="bg1"/>
                    </a:solidFill>
                    <a:latin typeface="Palatino Linotype" panose="02040502050505030304" pitchFamily="18" charset="0"/>
                  </a:rPr>
                  <a:t>CAGR</a:t>
                </a:r>
                <a:r>
                  <a:rPr lang="en-US" sz="1400" b="1" dirty="0">
                    <a:solidFill>
                      <a:schemeClr val="bg1"/>
                    </a:solidFill>
                    <a:latin typeface="Palatino Linotype" panose="02040502050505030304" pitchFamily="18" charset="0"/>
                  </a:rPr>
                  <a:t>: </a:t>
                </a:r>
              </a:p>
              <a:p>
                <a:pPr algn="ctr">
                  <a:spcBef>
                    <a:spcPts val="600"/>
                  </a:spcBef>
                  <a:buSzPct val="100000"/>
                </a:pPr>
                <a:r>
                  <a:rPr lang="en-US" sz="1400" b="1" dirty="0">
                    <a:solidFill>
                      <a:schemeClr val="bg1"/>
                    </a:solidFill>
                    <a:latin typeface="Palatino Linotype" panose="02040502050505030304" pitchFamily="18" charset="0"/>
                  </a:rPr>
                  <a:t>2%</a:t>
                </a:r>
              </a:p>
            </p:txBody>
          </p:sp>
        </p:grpSp>
      </p:grpSp>
      <p:cxnSp>
        <p:nvCxnSpPr>
          <p:cNvPr id="8" name="Straight Connector 7">
            <a:extLst>
              <a:ext uri="{FF2B5EF4-FFF2-40B4-BE49-F238E27FC236}">
                <a16:creationId xmlns:a16="http://schemas.microsoft.com/office/drawing/2014/main" id="{31500970-7FF4-40BB-9171-A7C619518263}"/>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1810330-ABD0-4C6A-9068-023EE1B1E80B}"/>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22" name="Picture 21" descr="Logo&#10;&#10;Description automatically generated">
            <a:extLst>
              <a:ext uri="{FF2B5EF4-FFF2-40B4-BE49-F238E27FC236}">
                <a16:creationId xmlns:a16="http://schemas.microsoft.com/office/drawing/2014/main" id="{D0FC6FF5-FF79-4DFB-A357-28E36A6659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23" name="TextBox 22">
            <a:extLst>
              <a:ext uri="{FF2B5EF4-FFF2-40B4-BE49-F238E27FC236}">
                <a16:creationId xmlns:a16="http://schemas.microsoft.com/office/drawing/2014/main" id="{7A9709AC-A660-4924-B860-65B1586FF9AC}"/>
              </a:ext>
            </a:extLst>
          </p:cNvPr>
          <p:cNvSpPr txBox="1"/>
          <p:nvPr/>
        </p:nvSpPr>
        <p:spPr>
          <a:xfrm>
            <a:off x="0" y="6510296"/>
            <a:ext cx="7234353" cy="338554"/>
          </a:xfrm>
          <a:prstGeom prst="rect">
            <a:avLst/>
          </a:prstGeom>
          <a:noFill/>
        </p:spPr>
        <p:txBody>
          <a:bodyPr wrap="square">
            <a:spAutoFit/>
          </a:bodyPr>
          <a:lstStyle/>
          <a:p>
            <a:r>
              <a:rPr lang="en-US" sz="800" dirty="0">
                <a:solidFill>
                  <a:srgbClr val="000000"/>
                </a:solidFill>
                <a:effectLst/>
                <a:latin typeface="Palatino Linotype" panose="02040502050505030304" pitchFamily="18" charset="0"/>
              </a:rPr>
              <a:t>Source of data: Activate analysis, Activate 2019 Consumer Technology &amp; Media Research Study (n = 4,006), Activate 2021 Consumer</a:t>
            </a:r>
            <a:endParaRPr lang="en-US" dirty="0">
              <a:effectLst/>
            </a:endParaRPr>
          </a:p>
          <a:p>
            <a:r>
              <a:rPr lang="en-US" sz="800" dirty="0">
                <a:solidFill>
                  <a:srgbClr val="000000"/>
                </a:solidFill>
                <a:effectLst/>
                <a:latin typeface="Palatino Linotype" panose="02040502050505030304" pitchFamily="18" charset="0"/>
              </a:rPr>
              <a:t>Technology &amp; Media Research Study (n = 4,018) </a:t>
            </a:r>
            <a:endParaRPr lang="en-US" dirty="0"/>
          </a:p>
        </p:txBody>
      </p:sp>
    </p:spTree>
    <p:extLst>
      <p:ext uri="{BB962C8B-B14F-4D97-AF65-F5344CB8AC3E}">
        <p14:creationId xmlns:p14="http://schemas.microsoft.com/office/powerpoint/2010/main" val="1022131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9F0DFBD-8C90-4879-A561-EA37F925F64E}"/>
              </a:ext>
            </a:extLst>
          </p:cNvPr>
          <p:cNvSpPr txBox="1"/>
          <p:nvPr/>
        </p:nvSpPr>
        <p:spPr>
          <a:xfrm>
            <a:off x="0" y="6505326"/>
            <a:ext cx="7234353" cy="338554"/>
          </a:xfrm>
          <a:prstGeom prst="rect">
            <a:avLst/>
          </a:prstGeom>
          <a:noFill/>
        </p:spPr>
        <p:txBody>
          <a:bodyPr wrap="square">
            <a:spAutoFit/>
          </a:bodyPr>
          <a:lstStyle/>
          <a:p>
            <a:r>
              <a:rPr lang="en-US" sz="800" dirty="0">
                <a:solidFill>
                  <a:srgbClr val="000000"/>
                </a:solidFill>
                <a:effectLst/>
                <a:latin typeface="Palatino Linotype" panose="02040502050505030304" pitchFamily="18" charset="0"/>
              </a:rPr>
              <a:t>Source of data: Activate analysis, Activate 2019 Consumer Technology &amp; Media Research Study (n = 4,006), Activate 2021 Consumer</a:t>
            </a:r>
            <a:endParaRPr lang="en-US" dirty="0">
              <a:effectLst/>
            </a:endParaRPr>
          </a:p>
          <a:p>
            <a:r>
              <a:rPr lang="en-US" sz="800" dirty="0">
                <a:solidFill>
                  <a:srgbClr val="000000"/>
                </a:solidFill>
                <a:effectLst/>
                <a:latin typeface="Palatino Linotype" panose="02040502050505030304" pitchFamily="18" charset="0"/>
              </a:rPr>
              <a:t>Technology &amp; Media Research Study (n = 4,018) </a:t>
            </a:r>
            <a:endParaRPr lang="en-US" dirty="0"/>
          </a:p>
        </p:txBody>
      </p:sp>
      <p:grpSp>
        <p:nvGrpSpPr>
          <p:cNvPr id="4" name="Group 3">
            <a:extLst>
              <a:ext uri="{FF2B5EF4-FFF2-40B4-BE49-F238E27FC236}">
                <a16:creationId xmlns:a16="http://schemas.microsoft.com/office/drawing/2014/main" id="{9EDFE395-1385-4024-AC5A-2DFCD8F11B51}"/>
              </a:ext>
            </a:extLst>
          </p:cNvPr>
          <p:cNvGrpSpPr/>
          <p:nvPr/>
        </p:nvGrpSpPr>
        <p:grpSpPr>
          <a:xfrm>
            <a:off x="0" y="180871"/>
            <a:ext cx="12192000" cy="830997"/>
            <a:chOff x="0" y="180871"/>
            <a:chExt cx="12192000" cy="830997"/>
          </a:xfrm>
        </p:grpSpPr>
        <p:sp>
          <p:nvSpPr>
            <p:cNvPr id="3" name="TextBox 2">
              <a:extLst>
                <a:ext uri="{FF2B5EF4-FFF2-40B4-BE49-F238E27FC236}">
                  <a16:creationId xmlns:a16="http://schemas.microsoft.com/office/drawing/2014/main" id="{1BCAC024-137F-49A6-A974-109122C74B46}"/>
                </a:ext>
              </a:extLst>
            </p:cNvPr>
            <p:cNvSpPr txBox="1"/>
            <p:nvPr/>
          </p:nvSpPr>
          <p:spPr>
            <a:xfrm>
              <a:off x="200967" y="180871"/>
              <a:ext cx="74156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Main Metaverse </a:t>
              </a:r>
              <a:r>
                <a:rPr lang="en-US" sz="2400" dirty="0">
                  <a:solidFill>
                    <a:prstClr val="black"/>
                  </a:solidFill>
                  <a:latin typeface="Palatino Linotype" panose="02040502050505030304" pitchFamily="18" charset="0"/>
                </a:rPr>
                <a:t>A</a:t>
              </a:r>
              <a:r>
                <a:rPr kumimoji="0" lang="en-US" sz="2400" i="0" u="none" strike="noStrike" kern="1200" cap="none" spc="0" normalizeH="0" baseline="0" noProof="0" dirty="0" err="1">
                  <a:ln>
                    <a:noFill/>
                  </a:ln>
                  <a:solidFill>
                    <a:prstClr val="black"/>
                  </a:solidFill>
                  <a:effectLst/>
                  <a:uLnTx/>
                  <a:uFillTx/>
                  <a:latin typeface="Palatino Linotype" panose="02040502050505030304" pitchFamily="18" charset="0"/>
                  <a:ea typeface="+mn-ea"/>
                  <a:cs typeface="+mn-cs"/>
                </a:rPr>
                <a:t>ctivities</a:t>
              </a:r>
              <a:r>
                <a:rPr kumimoji="0" lang="en-US" sz="240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in 2021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cxnSp>
          <p:nvCxnSpPr>
            <p:cNvPr id="5" name="Straight Connector 4">
              <a:extLst>
                <a:ext uri="{FF2B5EF4-FFF2-40B4-BE49-F238E27FC236}">
                  <a16:creationId xmlns:a16="http://schemas.microsoft.com/office/drawing/2014/main" id="{DC5A98BC-5276-40E4-AB49-AC7770FB430B}"/>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7D884E4-B4FE-4A36-B281-6E58249D9EAB}"/>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pic>
        <p:nvPicPr>
          <p:cNvPr id="10" name="Picture 9" descr="Logo&#10;&#10;Description automatically generated">
            <a:extLst>
              <a:ext uri="{FF2B5EF4-FFF2-40B4-BE49-F238E27FC236}">
                <a16:creationId xmlns:a16="http://schemas.microsoft.com/office/drawing/2014/main" id="{11448D38-8663-4BF0-A5B6-BEA77B78AB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pic>
        <p:nvPicPr>
          <p:cNvPr id="11" name="slide2" descr="Dashboard 2">
            <a:extLst>
              <a:ext uri="{FF2B5EF4-FFF2-40B4-BE49-F238E27FC236}">
                <a16:creationId xmlns:a16="http://schemas.microsoft.com/office/drawing/2014/main" id="{76A6A2E1-25BB-4F15-B757-32CF3CD25FA6}"/>
              </a:ext>
            </a:extLst>
          </p:cNvPr>
          <p:cNvPicPr>
            <a:picLocks noChangeAspect="1"/>
          </p:cNvPicPr>
          <p:nvPr/>
        </p:nvPicPr>
        <p:blipFill rotWithShape="1">
          <a:blip r:embed="rId5">
            <a:extLst>
              <a:ext uri="{28A0092B-C50C-407E-A947-70E740481C1C}">
                <a14:useLocalDpi xmlns:a14="http://schemas.microsoft.com/office/drawing/2010/main" val="0"/>
              </a:ext>
            </a:extLst>
          </a:blip>
          <a:srcRect l="16384" t="77239" r="67895" b="10643"/>
          <a:stretch/>
        </p:blipFill>
        <p:spPr>
          <a:xfrm>
            <a:off x="7813963" y="5372752"/>
            <a:ext cx="1916666" cy="830997"/>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60788FF2-444F-4237-A6F6-B9C9364F18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581" y="3929969"/>
            <a:ext cx="4300156" cy="2096660"/>
          </a:xfrm>
          <a:prstGeom prst="rect">
            <a:avLst/>
          </a:prstGeom>
        </p:spPr>
      </p:pic>
      <p:pic>
        <p:nvPicPr>
          <p:cNvPr id="16" name="Picture 15" descr="Chart, pie chart&#10;&#10;Description automatically generated">
            <a:extLst>
              <a:ext uri="{FF2B5EF4-FFF2-40B4-BE49-F238E27FC236}">
                <a16:creationId xmlns:a16="http://schemas.microsoft.com/office/drawing/2014/main" id="{E0102AAB-8196-4542-BB4C-0667B8D5FE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959" y="1199235"/>
            <a:ext cx="3909399" cy="2362405"/>
          </a:xfrm>
          <a:prstGeom prst="rect">
            <a:avLst/>
          </a:prstGeom>
        </p:spPr>
      </p:pic>
      <p:pic>
        <p:nvPicPr>
          <p:cNvPr id="18" name="Picture 17" descr="A picture containing graphical user interface&#10;&#10;Description automatically generated">
            <a:extLst>
              <a:ext uri="{FF2B5EF4-FFF2-40B4-BE49-F238E27FC236}">
                <a16:creationId xmlns:a16="http://schemas.microsoft.com/office/drawing/2014/main" id="{9BC60678-D6E1-4119-A27C-6E1BDC4550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6599" y="1199235"/>
            <a:ext cx="6747305" cy="4227993"/>
          </a:xfrm>
          <a:prstGeom prst="rect">
            <a:avLst/>
          </a:prstGeom>
        </p:spPr>
      </p:pic>
    </p:spTree>
    <p:extLst>
      <p:ext uri="{BB962C8B-B14F-4D97-AF65-F5344CB8AC3E}">
        <p14:creationId xmlns:p14="http://schemas.microsoft.com/office/powerpoint/2010/main" val="1092857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ashboard 1">
            <a:extLst>
              <a:ext uri="{FF2B5EF4-FFF2-40B4-BE49-F238E27FC236}">
                <a16:creationId xmlns:a16="http://schemas.microsoft.com/office/drawing/2014/main" id="{D05D9E1B-9CC0-491F-A168-FEF436433DEF}"/>
              </a:ext>
            </a:extLst>
          </p:cNvPr>
          <p:cNvPicPr>
            <a:picLocks noChangeAspect="1"/>
          </p:cNvPicPr>
          <p:nvPr/>
        </p:nvPicPr>
        <p:blipFill rotWithShape="1">
          <a:blip r:embed="rId3">
            <a:extLst>
              <a:ext uri="{28A0092B-C50C-407E-A947-70E740481C1C}">
                <a14:useLocalDpi xmlns:a14="http://schemas.microsoft.com/office/drawing/2010/main" val="0"/>
              </a:ext>
            </a:extLst>
          </a:blip>
          <a:srcRect t="12624" b="18440"/>
          <a:stretch/>
        </p:blipFill>
        <p:spPr>
          <a:xfrm>
            <a:off x="376401" y="889235"/>
            <a:ext cx="11515397" cy="4465278"/>
          </a:xfrm>
          <a:prstGeom prst="rect">
            <a:avLst/>
          </a:prstGeom>
        </p:spPr>
      </p:pic>
      <p:grpSp>
        <p:nvGrpSpPr>
          <p:cNvPr id="14" name="Group 13">
            <a:extLst>
              <a:ext uri="{FF2B5EF4-FFF2-40B4-BE49-F238E27FC236}">
                <a16:creationId xmlns:a16="http://schemas.microsoft.com/office/drawing/2014/main" id="{28BE6AE0-DB7C-430D-9B24-119E7AE94A86}"/>
              </a:ext>
            </a:extLst>
          </p:cNvPr>
          <p:cNvGrpSpPr/>
          <p:nvPr/>
        </p:nvGrpSpPr>
        <p:grpSpPr>
          <a:xfrm>
            <a:off x="0" y="180871"/>
            <a:ext cx="12192000" cy="830997"/>
            <a:chOff x="0" y="180871"/>
            <a:chExt cx="12192000" cy="830997"/>
          </a:xfrm>
        </p:grpSpPr>
        <p:sp>
          <p:nvSpPr>
            <p:cNvPr id="3" name="TextBox 2">
              <a:extLst>
                <a:ext uri="{FF2B5EF4-FFF2-40B4-BE49-F238E27FC236}">
                  <a16:creationId xmlns:a16="http://schemas.microsoft.com/office/drawing/2014/main" id="{32B6C065-042F-482B-95B7-269A5EE51ECA}"/>
                </a:ext>
              </a:extLst>
            </p:cNvPr>
            <p:cNvSpPr txBox="1"/>
            <p:nvPr/>
          </p:nvSpPr>
          <p:spPr>
            <a:xfrm>
              <a:off x="200966" y="180871"/>
              <a:ext cx="1037994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Metaverse: Target Market in the Short-run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cxnSp>
          <p:nvCxnSpPr>
            <p:cNvPr id="4" name="Straight Connector 3">
              <a:extLst>
                <a:ext uri="{FF2B5EF4-FFF2-40B4-BE49-F238E27FC236}">
                  <a16:creationId xmlns:a16="http://schemas.microsoft.com/office/drawing/2014/main" id="{3B2C64AC-FD49-4E03-9AD7-2BE385075C52}"/>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0F5FD81-3D46-40B2-B7EA-7C221213F30B}"/>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10" name="Group 9">
            <a:extLst>
              <a:ext uri="{FF2B5EF4-FFF2-40B4-BE49-F238E27FC236}">
                <a16:creationId xmlns:a16="http://schemas.microsoft.com/office/drawing/2014/main" id="{D2950581-1582-44A3-A57F-BDE10D366527}"/>
              </a:ext>
            </a:extLst>
          </p:cNvPr>
          <p:cNvGrpSpPr/>
          <p:nvPr/>
        </p:nvGrpSpPr>
        <p:grpSpPr>
          <a:xfrm>
            <a:off x="7441951" y="5371573"/>
            <a:ext cx="4135272" cy="518614"/>
            <a:chOff x="3316406" y="4667536"/>
            <a:chExt cx="4083419" cy="518614"/>
          </a:xfrm>
        </p:grpSpPr>
        <p:sp>
          <p:nvSpPr>
            <p:cNvPr id="11" name="Rectangle: Rounded Corners 10">
              <a:extLst>
                <a:ext uri="{FF2B5EF4-FFF2-40B4-BE49-F238E27FC236}">
                  <a16:creationId xmlns:a16="http://schemas.microsoft.com/office/drawing/2014/main" id="{39328A97-2678-433B-B5B3-9C10FBB99F81}"/>
                </a:ext>
              </a:extLst>
            </p:cNvPr>
            <p:cNvSpPr/>
            <p:nvPr/>
          </p:nvSpPr>
          <p:spPr bwMode="gray">
            <a:xfrm>
              <a:off x="3316406" y="4667536"/>
              <a:ext cx="4083419" cy="518614"/>
            </a:xfrm>
            <a:prstGeom prst="roundRect">
              <a:avLst/>
            </a:prstGeom>
            <a:solidFill>
              <a:schemeClr val="bg1"/>
            </a:solidFill>
            <a:ln w="28575" algn="ctr">
              <a:solidFill>
                <a:srgbClr val="A000B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 name="TextBox 11">
              <a:extLst>
                <a:ext uri="{FF2B5EF4-FFF2-40B4-BE49-F238E27FC236}">
                  <a16:creationId xmlns:a16="http://schemas.microsoft.com/office/drawing/2014/main" id="{DDD47B85-DB43-4A3E-AACE-13A34C2B7ABD}"/>
                </a:ext>
              </a:extLst>
            </p:cNvPr>
            <p:cNvSpPr txBox="1"/>
            <p:nvPr/>
          </p:nvSpPr>
          <p:spPr>
            <a:xfrm>
              <a:off x="3445741" y="4698079"/>
              <a:ext cx="3920048" cy="461665"/>
            </a:xfrm>
            <a:prstGeom prst="rect">
              <a:avLst/>
            </a:prstGeom>
            <a:noFill/>
          </p:spPr>
          <p:txBody>
            <a:bodyPr wrap="square">
              <a:spAutoFit/>
            </a:bodyPr>
            <a:lstStyle/>
            <a:p>
              <a:r>
                <a:rPr lang="en-US" sz="1200" b="1" dirty="0">
                  <a:latin typeface="Palatino Linotype" panose="02040502050505030304" pitchFamily="18" charset="0"/>
                </a:rPr>
                <a:t>Internet Usage = 9.869e-06 GDP per Capital + 1.584</a:t>
              </a:r>
            </a:p>
            <a:p>
              <a:r>
                <a:rPr lang="en-US" sz="1200" b="1" dirty="0">
                  <a:latin typeface="Palatino Linotype" panose="02040502050505030304" pitchFamily="18" charset="0"/>
                </a:rPr>
                <a:t>(p-value &lt; 0.001)</a:t>
              </a:r>
            </a:p>
          </p:txBody>
        </p:sp>
      </p:grpSp>
      <p:sp>
        <p:nvSpPr>
          <p:cNvPr id="13" name="Rectangle: Rounded Corners 12">
            <a:extLst>
              <a:ext uri="{FF2B5EF4-FFF2-40B4-BE49-F238E27FC236}">
                <a16:creationId xmlns:a16="http://schemas.microsoft.com/office/drawing/2014/main" id="{A5851E6D-8207-494A-8190-B11E742CE5FC}"/>
              </a:ext>
            </a:extLst>
          </p:cNvPr>
          <p:cNvSpPr/>
          <p:nvPr/>
        </p:nvSpPr>
        <p:spPr>
          <a:xfrm>
            <a:off x="474280" y="5486400"/>
            <a:ext cx="6486525" cy="859936"/>
          </a:xfrm>
          <a:prstGeom prst="roundRect">
            <a:avLst/>
          </a:prstGeom>
          <a:solidFill>
            <a:schemeClr val="bg1"/>
          </a:solidFill>
          <a:ln w="28575">
            <a:solidFill>
              <a:srgbClr val="7030A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solidFill>
                  <a:schemeClr val="tx1"/>
                </a:solidFill>
                <a:latin typeface="Palatino Linotype" panose="02040502050505030304" pitchFamily="18" charset="0"/>
              </a:rPr>
              <a:t>World Internet Usage distribution matches Activision Blizzard’s revenue distribution.</a:t>
            </a:r>
          </a:p>
          <a:p>
            <a:r>
              <a:rPr lang="en-US" sz="1200" dirty="0">
                <a:solidFill>
                  <a:schemeClr val="tx1"/>
                </a:solidFill>
                <a:latin typeface="Palatino Linotype" panose="02040502050505030304" pitchFamily="18" charset="0"/>
              </a:rPr>
              <a:t> </a:t>
            </a:r>
          </a:p>
          <a:p>
            <a:pPr marL="285750" indent="-285750">
              <a:buFont typeface="Arial" panose="020B0604020202020204" pitchFamily="34" charset="0"/>
              <a:buChar char="•"/>
            </a:pPr>
            <a:r>
              <a:rPr lang="en-US" sz="1200" dirty="0">
                <a:solidFill>
                  <a:schemeClr val="tx1"/>
                </a:solidFill>
                <a:latin typeface="Palatino Linotype" panose="02040502050505030304" pitchFamily="18" charset="0"/>
              </a:rPr>
              <a:t>The higher the country’s GDP per capita, the higher the Internet Usage.</a:t>
            </a:r>
          </a:p>
        </p:txBody>
      </p:sp>
      <p:pic>
        <p:nvPicPr>
          <p:cNvPr id="15" name="Picture 14" descr="Logo&#10;&#10;Description automatically generated">
            <a:extLst>
              <a:ext uri="{FF2B5EF4-FFF2-40B4-BE49-F238E27FC236}">
                <a16:creationId xmlns:a16="http://schemas.microsoft.com/office/drawing/2014/main" id="{AAFDCE09-6305-485C-A578-A97D61500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6" name="TextBox 15">
            <a:extLst>
              <a:ext uri="{FF2B5EF4-FFF2-40B4-BE49-F238E27FC236}">
                <a16:creationId xmlns:a16="http://schemas.microsoft.com/office/drawing/2014/main" id="{29A3D8C9-5AF9-435B-A388-0F5FD1FFC327}"/>
              </a:ext>
            </a:extLst>
          </p:cNvPr>
          <p:cNvSpPr txBox="1"/>
          <p:nvPr/>
        </p:nvSpPr>
        <p:spPr>
          <a:xfrm>
            <a:off x="-32356" y="6628701"/>
            <a:ext cx="7234353" cy="215444"/>
          </a:xfrm>
          <a:prstGeom prst="rect">
            <a:avLst/>
          </a:prstGeom>
          <a:noFill/>
        </p:spPr>
        <p:txBody>
          <a:bodyPr wrap="square">
            <a:spAutoFit/>
          </a:bodyPr>
          <a:lstStyle/>
          <a:p>
            <a:r>
              <a:rPr lang="en-US" sz="800" dirty="0">
                <a:solidFill>
                  <a:srgbClr val="000000"/>
                </a:solidFill>
                <a:effectLst/>
                <a:latin typeface="Palatino Linotype" panose="02040502050505030304" pitchFamily="18" charset="0"/>
              </a:rPr>
              <a:t>Source of data: World Indicators, World Bank</a:t>
            </a:r>
            <a:endParaRPr lang="en-US" dirty="0"/>
          </a:p>
        </p:txBody>
      </p:sp>
    </p:spTree>
    <p:extLst>
      <p:ext uri="{BB962C8B-B14F-4D97-AF65-F5344CB8AC3E}">
        <p14:creationId xmlns:p14="http://schemas.microsoft.com/office/powerpoint/2010/main" val="71218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light, dark, laser, night sky&#10;&#10;Description automatically generated">
            <a:extLst>
              <a:ext uri="{FF2B5EF4-FFF2-40B4-BE49-F238E27FC236}">
                <a16:creationId xmlns:a16="http://schemas.microsoft.com/office/drawing/2014/main" id="{81B1CF4E-D451-4B65-B75D-9C29A0831172}"/>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7840"/>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450850-F0FB-462D-8694-EA2542BDEA35}"/>
              </a:ext>
            </a:extLst>
          </p:cNvPr>
          <p:cNvSpPr>
            <a:spLocks noGrp="1"/>
          </p:cNvSpPr>
          <p:nvPr>
            <p:ph type="title"/>
          </p:nvPr>
        </p:nvSpPr>
        <p:spPr>
          <a:xfrm>
            <a:off x="347030" y="1173319"/>
            <a:ext cx="4473163" cy="1124712"/>
          </a:xfrm>
        </p:spPr>
        <p:txBody>
          <a:bodyPr anchor="b">
            <a:noAutofit/>
          </a:bodyPr>
          <a:lstStyle/>
          <a:p>
            <a:pPr>
              <a:lnSpc>
                <a:spcPct val="120000"/>
              </a:lnSpc>
            </a:pPr>
            <a:r>
              <a:rPr lang="en-US" sz="2800" b="1" dirty="0">
                <a:latin typeface="Palatino Linotype" panose="02040502050505030304" pitchFamily="18" charset="0"/>
              </a:rPr>
              <a:t>Metaverse Analysis</a:t>
            </a:r>
          </a:p>
        </p:txBody>
      </p:sp>
      <p:sp>
        <p:nvSpPr>
          <p:cNvPr id="32"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3DF9E805-BC1B-4F26-BE98-1D826CFD9A93}"/>
              </a:ext>
            </a:extLst>
          </p:cNvPr>
          <p:cNvSpPr>
            <a:spLocks noGrp="1"/>
          </p:cNvSpPr>
          <p:nvPr>
            <p:ph idx="1"/>
          </p:nvPr>
        </p:nvSpPr>
        <p:spPr>
          <a:xfrm>
            <a:off x="0" y="2757243"/>
            <a:ext cx="5007022" cy="3207258"/>
          </a:xfrm>
        </p:spPr>
        <p:txBody>
          <a:bodyPr anchor="t">
            <a:normAutofit/>
          </a:bodyPr>
          <a:lstStyle/>
          <a:p>
            <a:pPr marL="800100" lvl="1" indent="-342900">
              <a:lnSpc>
                <a:spcPct val="120000"/>
              </a:lnSpc>
              <a:buFont typeface="+mj-lt"/>
              <a:buAutoNum type="alphaLcPeriod"/>
            </a:pPr>
            <a:r>
              <a:rPr lang="en-US" sz="1800" b="1" dirty="0">
                <a:solidFill>
                  <a:schemeClr val="bg2"/>
                </a:solidFill>
                <a:effectLst/>
                <a:latin typeface="Palatino Linotype" panose="02040502050505030304" pitchFamily="18" charset="0"/>
              </a:rPr>
              <a:t>Twitch Streaming Data Analysis, 2016-2021*</a:t>
            </a:r>
            <a:endParaRPr lang="en-US" sz="1400" b="1" dirty="0">
              <a:solidFill>
                <a:schemeClr val="bg2"/>
              </a:solidFill>
              <a:effectLst/>
              <a:latin typeface="Palatino Linotype" panose="02040502050505030304" pitchFamily="18" charset="0"/>
            </a:endParaRPr>
          </a:p>
          <a:p>
            <a:pPr marL="800100" lvl="1" indent="-342900">
              <a:lnSpc>
                <a:spcPct val="120000"/>
              </a:lnSpc>
              <a:buFont typeface="+mj-lt"/>
              <a:buAutoNum type="alphaLcPeriod"/>
            </a:pPr>
            <a:r>
              <a:rPr lang="en-US" sz="1800" b="1" dirty="0">
                <a:solidFill>
                  <a:schemeClr val="bg2"/>
                </a:solidFill>
                <a:effectLst/>
                <a:latin typeface="Palatino Linotype" panose="02040502050505030304" pitchFamily="18" charset="0"/>
              </a:rPr>
              <a:t>Metaverse Activities*</a:t>
            </a:r>
          </a:p>
          <a:p>
            <a:pPr marL="800100" lvl="1" indent="-342900">
              <a:lnSpc>
                <a:spcPct val="120000"/>
              </a:lnSpc>
              <a:buFont typeface="+mj-lt"/>
              <a:buAutoNum type="alphaLcPeriod"/>
            </a:pPr>
            <a:r>
              <a:rPr lang="it-IT" sz="1800" b="1" dirty="0">
                <a:effectLst/>
                <a:latin typeface="Palatino Linotype" panose="02040502050505030304" pitchFamily="18" charset="0"/>
              </a:rPr>
              <a:t>Ad Revenue (Social Media X Gender)*</a:t>
            </a:r>
          </a:p>
          <a:p>
            <a:pPr marL="1257300" lvl="2" indent="-342900">
              <a:lnSpc>
                <a:spcPct val="120000"/>
              </a:lnSpc>
              <a:buFont typeface="+mj-lt"/>
              <a:buAutoNum type="alphaLcPeriod"/>
            </a:pPr>
            <a:r>
              <a:rPr lang="en-US" sz="1400" b="1" dirty="0">
                <a:latin typeface="Palatino Linotype" panose="02040502050505030304" pitchFamily="18" charset="0"/>
              </a:rPr>
              <a:t>Social Media Ad Revenue and MAU</a:t>
            </a:r>
          </a:p>
          <a:p>
            <a:pPr marL="1257300" lvl="2" indent="-342900">
              <a:lnSpc>
                <a:spcPct val="120000"/>
              </a:lnSpc>
              <a:buFont typeface="+mj-lt"/>
              <a:buAutoNum type="alphaLcPeriod"/>
            </a:pPr>
            <a:r>
              <a:rPr lang="en-US" sz="1400" b="1" dirty="0">
                <a:effectLst/>
                <a:latin typeface="Palatino Linotype" panose="02040502050505030304" pitchFamily="18" charset="0"/>
              </a:rPr>
              <a:t>Gender Distribution (population, gaming, social media platforms)</a:t>
            </a:r>
          </a:p>
          <a:p>
            <a:pPr marL="800100" lvl="1" indent="-342900">
              <a:lnSpc>
                <a:spcPct val="120000"/>
              </a:lnSpc>
              <a:buFont typeface="+mj-lt"/>
              <a:buAutoNum type="alphaLcPeriod"/>
            </a:pPr>
            <a:r>
              <a:rPr lang="en-US" sz="1800" b="1" dirty="0">
                <a:solidFill>
                  <a:schemeClr val="bg2"/>
                </a:solidFill>
                <a:effectLst/>
                <a:latin typeface="Palatino Linotype" panose="02040502050505030304" pitchFamily="18" charset="0"/>
              </a:rPr>
              <a:t>Metaverse Segmentation: Gamer Personas*</a:t>
            </a:r>
            <a:endParaRPr lang="en-US" sz="2000" dirty="0">
              <a:solidFill>
                <a:schemeClr val="bg2"/>
              </a:solidFill>
              <a:latin typeface="Palatino Linotype" panose="02040502050505030304" pitchFamily="18" charset="0"/>
            </a:endParaRPr>
          </a:p>
          <a:p>
            <a:pPr marL="342900" indent="-342900">
              <a:lnSpc>
                <a:spcPct val="120000"/>
              </a:lnSpc>
              <a:buFont typeface="+mj-lt"/>
              <a:buAutoNum type="alphaLcPeriod"/>
            </a:pPr>
            <a:endParaRPr lang="en-US" sz="2000" dirty="0">
              <a:solidFill>
                <a:schemeClr val="bg1">
                  <a:lumMod val="85000"/>
                </a:schemeClr>
              </a:solidFill>
              <a:latin typeface="Palatino Linotype" panose="02040502050505030304" pitchFamily="18" charset="0"/>
            </a:endParaRPr>
          </a:p>
        </p:txBody>
      </p:sp>
      <p:sp>
        <p:nvSpPr>
          <p:cNvPr id="10" name="Rectangle 9">
            <a:extLst>
              <a:ext uri="{FF2B5EF4-FFF2-40B4-BE49-F238E27FC236}">
                <a16:creationId xmlns:a16="http://schemas.microsoft.com/office/drawing/2014/main" id="{C95653A0-4B89-40F9-AC35-E0569A85FA5A}"/>
              </a:ext>
            </a:extLst>
          </p:cNvPr>
          <p:cNvSpPr/>
          <p:nvPr/>
        </p:nvSpPr>
        <p:spPr bwMode="gray">
          <a:xfrm>
            <a:off x="0" y="1816771"/>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descr="Logo&#10;&#10;Description automatically generated">
            <a:extLst>
              <a:ext uri="{FF2B5EF4-FFF2-40B4-BE49-F238E27FC236}">
                <a16:creationId xmlns:a16="http://schemas.microsoft.com/office/drawing/2014/main" id="{F3CC3266-AE37-47F5-A4BB-41455BDFC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684578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picture containing light, dark, laser, night sky&#10;&#10;Description automatically generated">
            <a:extLst>
              <a:ext uri="{FF2B5EF4-FFF2-40B4-BE49-F238E27FC236}">
                <a16:creationId xmlns:a16="http://schemas.microsoft.com/office/drawing/2014/main" id="{0DB28548-5EF6-4E0F-BCCC-3845CC2795D5}"/>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l="2725" t="28299" r="7092" b="26714"/>
          <a:stretch/>
        </p:blipFill>
        <p:spPr>
          <a:xfrm>
            <a:off x="1160704" y="1668781"/>
            <a:ext cx="9870366" cy="352043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3" name="Group 2">
            <a:extLst>
              <a:ext uri="{FF2B5EF4-FFF2-40B4-BE49-F238E27FC236}">
                <a16:creationId xmlns:a16="http://schemas.microsoft.com/office/drawing/2014/main" id="{B703ACA0-E548-4B9D-87E4-A5F9A24F97B9}"/>
              </a:ext>
            </a:extLst>
          </p:cNvPr>
          <p:cNvGrpSpPr/>
          <p:nvPr/>
        </p:nvGrpSpPr>
        <p:grpSpPr>
          <a:xfrm>
            <a:off x="0" y="96650"/>
            <a:ext cx="12192000" cy="589153"/>
            <a:chOff x="0" y="180871"/>
            <a:chExt cx="12192000" cy="589153"/>
          </a:xfrm>
        </p:grpSpPr>
        <p:sp>
          <p:nvSpPr>
            <p:cNvPr id="4" name="TextBox 3">
              <a:extLst>
                <a:ext uri="{FF2B5EF4-FFF2-40B4-BE49-F238E27FC236}">
                  <a16:creationId xmlns:a16="http://schemas.microsoft.com/office/drawing/2014/main" id="{5B527273-DE41-4CC4-BB05-085BE4362AA6}"/>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Metaverse Analysis—Ad Revenue: Logics</a:t>
              </a:r>
            </a:p>
          </p:txBody>
        </p:sp>
        <p:cxnSp>
          <p:nvCxnSpPr>
            <p:cNvPr id="5" name="Straight Connector 4">
              <a:extLst>
                <a:ext uri="{FF2B5EF4-FFF2-40B4-BE49-F238E27FC236}">
                  <a16:creationId xmlns:a16="http://schemas.microsoft.com/office/drawing/2014/main" id="{FCE4D04F-92B4-4E17-81F1-5A1F78B882A4}"/>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A856B3C-A4E3-4547-8556-AFA9BE34F353}"/>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pic>
        <p:nvPicPr>
          <p:cNvPr id="8" name="Picture 7" descr="Logo&#10;&#10;Description automatically generated">
            <a:extLst>
              <a:ext uri="{FF2B5EF4-FFF2-40B4-BE49-F238E27FC236}">
                <a16:creationId xmlns:a16="http://schemas.microsoft.com/office/drawing/2014/main" id="{13EC49DB-61B5-4491-995E-826680A82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0" name="Content Placeholder 8">
            <a:extLst>
              <a:ext uri="{FF2B5EF4-FFF2-40B4-BE49-F238E27FC236}">
                <a16:creationId xmlns:a16="http://schemas.microsoft.com/office/drawing/2014/main" id="{506315E3-46A1-4881-BD11-41D18CBCE93B}"/>
              </a:ext>
            </a:extLst>
          </p:cNvPr>
          <p:cNvSpPr txBox="1">
            <a:spLocks/>
          </p:cNvSpPr>
          <p:nvPr/>
        </p:nvSpPr>
        <p:spPr>
          <a:xfrm>
            <a:off x="1636978" y="2507037"/>
            <a:ext cx="8917818" cy="236483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r>
              <a:rPr lang="en-US" sz="2000" b="1" kern="0" dirty="0">
                <a:solidFill>
                  <a:srgbClr val="000000"/>
                </a:solidFill>
                <a:latin typeface="Palatino Linotype" panose="02040502050505030304" pitchFamily="18" charset="0"/>
              </a:rPr>
              <a:t>Determine whether we should incorporate advertisement business into our metaverse design</a:t>
            </a: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r>
              <a:rPr lang="en-US" sz="2000" b="1" kern="0" dirty="0">
                <a:solidFill>
                  <a:srgbClr val="000000"/>
                </a:solidFill>
                <a:latin typeface="Palatino Linotype" panose="02040502050505030304" pitchFamily="18" charset="0"/>
              </a:rPr>
              <a:t>Examine gender distribution to improve our advertisement business</a:t>
            </a: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lang="en-US" sz="2000" b="1" kern="0" dirty="0">
              <a:solidFill>
                <a:srgbClr val="000000"/>
              </a:solidFill>
              <a:latin typeface="Palatino Linotype" panose="02040502050505030304" pitchFamily="18" charset="0"/>
            </a:endParaRP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p:txBody>
      </p:sp>
    </p:spTree>
    <p:extLst>
      <p:ext uri="{BB962C8B-B14F-4D97-AF65-F5344CB8AC3E}">
        <p14:creationId xmlns:p14="http://schemas.microsoft.com/office/powerpoint/2010/main" val="351963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59"/>
          <p:cNvPicPr preferRelativeResize="0"/>
          <p:nvPr/>
        </p:nvPicPr>
        <p:blipFill>
          <a:blip r:embed="rId3">
            <a:alphaModFix/>
          </a:blip>
          <a:stretch>
            <a:fillRect/>
          </a:stretch>
        </p:blipFill>
        <p:spPr>
          <a:xfrm>
            <a:off x="123120" y="963076"/>
            <a:ext cx="4338128" cy="3972909"/>
          </a:xfrm>
          <a:prstGeom prst="rect">
            <a:avLst/>
          </a:prstGeom>
          <a:noFill/>
          <a:ln>
            <a:noFill/>
          </a:ln>
        </p:spPr>
      </p:pic>
      <p:grpSp>
        <p:nvGrpSpPr>
          <p:cNvPr id="3" name="Group 2">
            <a:extLst>
              <a:ext uri="{FF2B5EF4-FFF2-40B4-BE49-F238E27FC236}">
                <a16:creationId xmlns:a16="http://schemas.microsoft.com/office/drawing/2014/main" id="{C9A72DB0-8265-404D-B732-137E20E06984}"/>
              </a:ext>
            </a:extLst>
          </p:cNvPr>
          <p:cNvGrpSpPr/>
          <p:nvPr/>
        </p:nvGrpSpPr>
        <p:grpSpPr>
          <a:xfrm>
            <a:off x="0" y="180871"/>
            <a:ext cx="12192000" cy="830997"/>
            <a:chOff x="0" y="180871"/>
            <a:chExt cx="12192000" cy="830997"/>
          </a:xfrm>
        </p:grpSpPr>
        <p:sp>
          <p:nvSpPr>
            <p:cNvPr id="4" name="TextBox 3">
              <a:extLst>
                <a:ext uri="{FF2B5EF4-FFF2-40B4-BE49-F238E27FC236}">
                  <a16:creationId xmlns:a16="http://schemas.microsoft.com/office/drawing/2014/main" id="{7183BE17-095A-435F-AC98-A3CC0A2EED01}"/>
                </a:ext>
              </a:extLst>
            </p:cNvPr>
            <p:cNvSpPr txBox="1"/>
            <p:nvPr/>
          </p:nvSpPr>
          <p:spPr>
            <a:xfrm>
              <a:off x="200966" y="180871"/>
              <a:ext cx="942650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Social Media Ads Revenue &amp; MAU (Monthly Average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cxnSp>
          <p:nvCxnSpPr>
            <p:cNvPr id="5" name="Straight Connector 4">
              <a:extLst>
                <a:ext uri="{FF2B5EF4-FFF2-40B4-BE49-F238E27FC236}">
                  <a16:creationId xmlns:a16="http://schemas.microsoft.com/office/drawing/2014/main" id="{84966473-4FC2-49E2-8FBA-3C383B6329C8}"/>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5B668BF-8B32-4602-98F5-EB023D5605D5}"/>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pic>
        <p:nvPicPr>
          <p:cNvPr id="7" name="Google Shape;415;p60">
            <a:extLst>
              <a:ext uri="{FF2B5EF4-FFF2-40B4-BE49-F238E27FC236}">
                <a16:creationId xmlns:a16="http://schemas.microsoft.com/office/drawing/2014/main" id="{90B32D1E-FCF7-4174-8E20-1F09EB93101A}"/>
              </a:ext>
            </a:extLst>
          </p:cNvPr>
          <p:cNvPicPr preferRelativeResize="0"/>
          <p:nvPr/>
        </p:nvPicPr>
        <p:blipFill>
          <a:blip r:embed="rId4">
            <a:alphaModFix/>
          </a:blip>
          <a:stretch>
            <a:fillRect/>
          </a:stretch>
        </p:blipFill>
        <p:spPr>
          <a:xfrm>
            <a:off x="3970021" y="914400"/>
            <a:ext cx="4468694" cy="4030980"/>
          </a:xfrm>
          <a:prstGeom prst="rect">
            <a:avLst/>
          </a:prstGeom>
          <a:noFill/>
          <a:ln>
            <a:noFill/>
          </a:ln>
        </p:spPr>
      </p:pic>
      <p:pic>
        <p:nvPicPr>
          <p:cNvPr id="8" name="Google Shape;421;p61">
            <a:extLst>
              <a:ext uri="{FF2B5EF4-FFF2-40B4-BE49-F238E27FC236}">
                <a16:creationId xmlns:a16="http://schemas.microsoft.com/office/drawing/2014/main" id="{377E77C0-0362-4DAF-B3AB-A7F0DC3D640A}"/>
              </a:ext>
            </a:extLst>
          </p:cNvPr>
          <p:cNvPicPr preferRelativeResize="0"/>
          <p:nvPr/>
        </p:nvPicPr>
        <p:blipFill>
          <a:blip r:embed="rId5">
            <a:alphaModFix/>
          </a:blip>
          <a:stretch>
            <a:fillRect/>
          </a:stretch>
        </p:blipFill>
        <p:spPr>
          <a:xfrm>
            <a:off x="8077201" y="903889"/>
            <a:ext cx="4114800" cy="4026251"/>
          </a:xfrm>
          <a:prstGeom prst="rect">
            <a:avLst/>
          </a:prstGeom>
          <a:noFill/>
          <a:ln>
            <a:noFill/>
          </a:ln>
        </p:spPr>
      </p:pic>
      <p:pic>
        <p:nvPicPr>
          <p:cNvPr id="2050" name="Picture 2" descr="instagram logo - Shropshire Council Newsroom">
            <a:extLst>
              <a:ext uri="{FF2B5EF4-FFF2-40B4-BE49-F238E27FC236}">
                <a16:creationId xmlns:a16="http://schemas.microsoft.com/office/drawing/2014/main" id="{F4ABCC43-66E0-48EA-BA9B-049F9C417F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0913" y="882869"/>
            <a:ext cx="524595" cy="5202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YouTube">
            <a:extLst>
              <a:ext uri="{FF2B5EF4-FFF2-40B4-BE49-F238E27FC236}">
                <a16:creationId xmlns:a16="http://schemas.microsoft.com/office/drawing/2014/main" id="{F63DC912-9BD8-42B5-8DA8-EB4256E7D2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791" b="38792"/>
          <a:stretch/>
        </p:blipFill>
        <p:spPr bwMode="auto">
          <a:xfrm>
            <a:off x="5526120" y="935421"/>
            <a:ext cx="1215959" cy="2627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acebook - Wikipedia">
            <a:extLst>
              <a:ext uri="{FF2B5EF4-FFF2-40B4-BE49-F238E27FC236}">
                <a16:creationId xmlns:a16="http://schemas.microsoft.com/office/drawing/2014/main" id="{8F5FDA22-A666-4399-9D76-3FB0A17D88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1348" y="872359"/>
            <a:ext cx="338583" cy="34684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1F63501E-61CF-4514-A232-195CB9129225}"/>
              </a:ext>
            </a:extLst>
          </p:cNvPr>
          <p:cNvGrpSpPr/>
          <p:nvPr/>
        </p:nvGrpSpPr>
        <p:grpSpPr>
          <a:xfrm>
            <a:off x="236876" y="5066459"/>
            <a:ext cx="3263069" cy="430452"/>
            <a:chOff x="3267716" y="4679371"/>
            <a:chExt cx="4119935" cy="709683"/>
          </a:xfrm>
        </p:grpSpPr>
        <p:sp>
          <p:nvSpPr>
            <p:cNvPr id="13" name="Rectangle: Rounded Corners 12">
              <a:extLst>
                <a:ext uri="{FF2B5EF4-FFF2-40B4-BE49-F238E27FC236}">
                  <a16:creationId xmlns:a16="http://schemas.microsoft.com/office/drawing/2014/main" id="{86820F9A-6F2C-47A2-B254-F2975CA1FC78}"/>
                </a:ext>
              </a:extLst>
            </p:cNvPr>
            <p:cNvSpPr/>
            <p:nvPr/>
          </p:nvSpPr>
          <p:spPr bwMode="gray">
            <a:xfrm>
              <a:off x="3267716" y="4679371"/>
              <a:ext cx="4119935" cy="709683"/>
            </a:xfrm>
            <a:prstGeom prst="roundRect">
              <a:avLst/>
            </a:prstGeom>
            <a:solidFill>
              <a:schemeClr val="bg1"/>
            </a:solidFill>
            <a:ln w="28575" algn="ctr">
              <a:solidFill>
                <a:srgbClr val="A000B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14" name="TextBox 13">
              <a:extLst>
                <a:ext uri="{FF2B5EF4-FFF2-40B4-BE49-F238E27FC236}">
                  <a16:creationId xmlns:a16="http://schemas.microsoft.com/office/drawing/2014/main" id="{E7B3F5ED-DABE-4F40-84B0-3A652BB5C96C}"/>
                </a:ext>
              </a:extLst>
            </p:cNvPr>
            <p:cNvSpPr txBox="1"/>
            <p:nvPr/>
          </p:nvSpPr>
          <p:spPr>
            <a:xfrm>
              <a:off x="3445741" y="4698079"/>
              <a:ext cx="3920049" cy="659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Instagram Ads Revenue = -28385.7 + 35.629 * MAU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(p-value = 0.161)</a:t>
              </a:r>
            </a:p>
          </p:txBody>
        </p:sp>
      </p:grpSp>
      <p:grpSp>
        <p:nvGrpSpPr>
          <p:cNvPr id="18" name="Group 17">
            <a:extLst>
              <a:ext uri="{FF2B5EF4-FFF2-40B4-BE49-F238E27FC236}">
                <a16:creationId xmlns:a16="http://schemas.microsoft.com/office/drawing/2014/main" id="{E155E58B-D0B5-4D41-865B-0A3A97B3D021}"/>
              </a:ext>
            </a:extLst>
          </p:cNvPr>
          <p:cNvGrpSpPr/>
          <p:nvPr/>
        </p:nvGrpSpPr>
        <p:grpSpPr>
          <a:xfrm>
            <a:off x="4151978" y="5040185"/>
            <a:ext cx="3263069" cy="430452"/>
            <a:chOff x="3267716" y="4679371"/>
            <a:chExt cx="4119935" cy="709683"/>
          </a:xfrm>
        </p:grpSpPr>
        <p:sp>
          <p:nvSpPr>
            <p:cNvPr id="19" name="Rectangle: Rounded Corners 18">
              <a:extLst>
                <a:ext uri="{FF2B5EF4-FFF2-40B4-BE49-F238E27FC236}">
                  <a16:creationId xmlns:a16="http://schemas.microsoft.com/office/drawing/2014/main" id="{93C3C34A-8C75-4273-82C9-89ABE3137627}"/>
                </a:ext>
              </a:extLst>
            </p:cNvPr>
            <p:cNvSpPr/>
            <p:nvPr/>
          </p:nvSpPr>
          <p:spPr bwMode="gray">
            <a:xfrm>
              <a:off x="3267716" y="4679371"/>
              <a:ext cx="4119935" cy="709683"/>
            </a:xfrm>
            <a:prstGeom prst="roundRect">
              <a:avLst/>
            </a:prstGeom>
            <a:solidFill>
              <a:schemeClr val="bg1"/>
            </a:solidFill>
            <a:ln w="28575" algn="ctr">
              <a:solidFill>
                <a:srgbClr val="A000B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4D8036C0-C435-41D5-BF26-19E7247F0154}"/>
                </a:ext>
              </a:extLst>
            </p:cNvPr>
            <p:cNvSpPr txBox="1"/>
            <p:nvPr/>
          </p:nvSpPr>
          <p:spPr>
            <a:xfrm>
              <a:off x="3445741" y="4698079"/>
              <a:ext cx="3920049" cy="659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YouTube Ads Revenue = 34.664 + 1.001 * MAU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(p-value &lt; 0.001)</a:t>
              </a:r>
            </a:p>
          </p:txBody>
        </p:sp>
      </p:grpSp>
      <p:grpSp>
        <p:nvGrpSpPr>
          <p:cNvPr id="21" name="Group 20">
            <a:extLst>
              <a:ext uri="{FF2B5EF4-FFF2-40B4-BE49-F238E27FC236}">
                <a16:creationId xmlns:a16="http://schemas.microsoft.com/office/drawing/2014/main" id="{4496D601-AAC9-47ED-A87D-636B7DA85CA9}"/>
              </a:ext>
            </a:extLst>
          </p:cNvPr>
          <p:cNvGrpSpPr/>
          <p:nvPr/>
        </p:nvGrpSpPr>
        <p:grpSpPr>
          <a:xfrm>
            <a:off x="8198462" y="5029673"/>
            <a:ext cx="3263069" cy="430452"/>
            <a:chOff x="3267716" y="4679371"/>
            <a:chExt cx="4119935" cy="709683"/>
          </a:xfrm>
        </p:grpSpPr>
        <p:sp>
          <p:nvSpPr>
            <p:cNvPr id="22" name="Rectangle: Rounded Corners 21">
              <a:extLst>
                <a:ext uri="{FF2B5EF4-FFF2-40B4-BE49-F238E27FC236}">
                  <a16:creationId xmlns:a16="http://schemas.microsoft.com/office/drawing/2014/main" id="{7B94C090-3DBA-404D-A246-9C975B130C20}"/>
                </a:ext>
              </a:extLst>
            </p:cNvPr>
            <p:cNvSpPr/>
            <p:nvPr/>
          </p:nvSpPr>
          <p:spPr bwMode="gray">
            <a:xfrm>
              <a:off x="3267716" y="4679371"/>
              <a:ext cx="4119935" cy="709683"/>
            </a:xfrm>
            <a:prstGeom prst="roundRect">
              <a:avLst/>
            </a:prstGeom>
            <a:solidFill>
              <a:schemeClr val="bg1"/>
            </a:solidFill>
            <a:ln w="28575" algn="ctr">
              <a:solidFill>
                <a:srgbClr val="A000B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23" name="TextBox 22">
              <a:extLst>
                <a:ext uri="{FF2B5EF4-FFF2-40B4-BE49-F238E27FC236}">
                  <a16:creationId xmlns:a16="http://schemas.microsoft.com/office/drawing/2014/main" id="{01A1C927-0859-41A0-BC66-FE3CEB5970CA}"/>
                </a:ext>
              </a:extLst>
            </p:cNvPr>
            <p:cNvSpPr txBox="1"/>
            <p:nvPr/>
          </p:nvSpPr>
          <p:spPr>
            <a:xfrm>
              <a:off x="3445741" y="4698079"/>
              <a:ext cx="3920049" cy="659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Facebook Ads Revenue = -2216.37 + 6.939 MAU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(p-value = 0.048)</a:t>
              </a:r>
            </a:p>
          </p:txBody>
        </p:sp>
      </p:grpSp>
      <p:sp>
        <p:nvSpPr>
          <p:cNvPr id="24" name="Rectangle: Rounded Corners 23">
            <a:extLst>
              <a:ext uri="{FF2B5EF4-FFF2-40B4-BE49-F238E27FC236}">
                <a16:creationId xmlns:a16="http://schemas.microsoft.com/office/drawing/2014/main" id="{92DEAB77-DDB5-455D-AB6A-C406BA0358F8}"/>
              </a:ext>
            </a:extLst>
          </p:cNvPr>
          <p:cNvSpPr/>
          <p:nvPr/>
        </p:nvSpPr>
        <p:spPr>
          <a:xfrm>
            <a:off x="1976435" y="5654565"/>
            <a:ext cx="8060943" cy="991749"/>
          </a:xfrm>
          <a:prstGeom prst="roundRect">
            <a:avLst/>
          </a:prstGeom>
          <a:solidFill>
            <a:schemeClr val="bg1"/>
          </a:solidFill>
          <a:ln w="28575">
            <a:solidFill>
              <a:srgbClr val="7030A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Ads Revenue is positively correlated with MAU.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sym typeface="Wingdings" panose="05000000000000000000" pitchFamily="2" charset="2"/>
              </a:rPr>
              <a:t> We can utilize Activision Blizzard’ 3D design skills to enable 3D advertisement features in our metaverse design—as we have more users, Microsoft’s revenue from ads increases</a:t>
            </a:r>
            <a:endParaRPr kumimoji="0" lang="en-US" sz="14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endParaRPr>
          </a:p>
        </p:txBody>
      </p:sp>
      <p:pic>
        <p:nvPicPr>
          <p:cNvPr id="25" name="Picture 24" descr="Logo&#10;&#10;Description automatically generated">
            <a:extLst>
              <a:ext uri="{FF2B5EF4-FFF2-40B4-BE49-F238E27FC236}">
                <a16:creationId xmlns:a16="http://schemas.microsoft.com/office/drawing/2014/main" id="{85848A72-18F1-4526-938C-B1ECFBCC5F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86015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4" descr="A picture containing light, dark, laser, night sky&#10;&#10;Description automatically generated">
            <a:extLst>
              <a:ext uri="{FF2B5EF4-FFF2-40B4-BE49-F238E27FC236}">
                <a16:creationId xmlns:a16="http://schemas.microsoft.com/office/drawing/2014/main" id="{E5BD7E27-920D-4D8B-A733-B2A1528D3340}"/>
              </a:ext>
            </a:extLst>
          </p:cNvPr>
          <p:cNvPicPr>
            <a:picLocks noChangeAspect="1"/>
          </p:cNvPicPr>
          <p:nvPr/>
        </p:nvPicPr>
        <p:blipFill rotWithShape="1">
          <a:blip r:embed="rId2">
            <a:alphaModFix amt="53000"/>
            <a:extLst>
              <a:ext uri="{28A0092B-C50C-407E-A947-70E740481C1C}">
                <a14:useLocalDpi xmlns:a14="http://schemas.microsoft.com/office/drawing/2010/main" val="0"/>
              </a:ext>
            </a:extLst>
          </a:blip>
          <a:srcRect t="9091" r="17840"/>
          <a:stretch/>
        </p:blipFill>
        <p:spPr>
          <a:xfrm>
            <a:off x="-187569" y="-1349910"/>
            <a:ext cx="12379569" cy="9793949"/>
          </a:xfrm>
          <a:prstGeom prst="rect">
            <a:avLst/>
          </a:prstGeom>
        </p:spPr>
      </p:pic>
      <p:sp>
        <p:nvSpPr>
          <p:cNvPr id="7" name="Content Placeholder 6">
            <a:extLst>
              <a:ext uri="{FF2B5EF4-FFF2-40B4-BE49-F238E27FC236}">
                <a16:creationId xmlns:a16="http://schemas.microsoft.com/office/drawing/2014/main" id="{C24C4405-A1B9-4B93-B319-A7F0B23E312E}"/>
              </a:ext>
            </a:extLst>
          </p:cNvPr>
          <p:cNvSpPr>
            <a:spLocks noGrp="1"/>
          </p:cNvSpPr>
          <p:nvPr>
            <p:ph idx="1"/>
          </p:nvPr>
        </p:nvSpPr>
        <p:spPr>
          <a:xfrm>
            <a:off x="6370386" y="5099432"/>
            <a:ext cx="4419533" cy="1163759"/>
          </a:xfrm>
        </p:spPr>
        <p:txBody>
          <a:bodyPr>
            <a:normAutofit/>
          </a:bodyPr>
          <a:lstStyle/>
          <a:p>
            <a:pPr marL="0" indent="0" algn="ctr">
              <a:buNone/>
            </a:pPr>
            <a:r>
              <a:rPr lang="en-US" sz="1600" dirty="0">
                <a:solidFill>
                  <a:schemeClr val="bg1"/>
                </a:solidFill>
                <a:latin typeface="Palatino Linotype" panose="02040502050505030304" pitchFamily="18" charset="0"/>
              </a:rPr>
              <a:t>H</a:t>
            </a:r>
            <a:r>
              <a:rPr lang="en-US" sz="1600" b="0" i="0" dirty="0">
                <a:solidFill>
                  <a:schemeClr val="bg1"/>
                </a:solidFill>
                <a:effectLst/>
                <a:latin typeface="Palatino Linotype" panose="02040502050505030304" pitchFamily="18" charset="0"/>
              </a:rPr>
              <a:t>as </a:t>
            </a:r>
            <a:r>
              <a:rPr lang="en-US" sz="1600" dirty="0">
                <a:solidFill>
                  <a:schemeClr val="bg1"/>
                </a:solidFill>
                <a:latin typeface="Palatino Linotype" panose="02040502050505030304" pitchFamily="18" charset="0"/>
              </a:rPr>
              <a:t>annual revenue (2021) of</a:t>
            </a:r>
            <a:endParaRPr lang="en-US" sz="1600" b="0" i="0" dirty="0">
              <a:solidFill>
                <a:schemeClr val="bg1"/>
              </a:solidFill>
              <a:effectLst/>
              <a:latin typeface="Palatino Linotype" panose="02040502050505030304" pitchFamily="18" charset="0"/>
            </a:endParaRPr>
          </a:p>
          <a:p>
            <a:pPr marL="0" indent="0" algn="ctr">
              <a:buNone/>
            </a:pPr>
            <a:r>
              <a:rPr lang="en-US" b="1" i="0" dirty="0">
                <a:solidFill>
                  <a:schemeClr val="bg1"/>
                </a:solidFill>
                <a:effectLst>
                  <a:outerShdw blurRad="38100" dist="38100" dir="2700000" algn="tl">
                    <a:srgbClr val="000000">
                      <a:alpha val="43137"/>
                    </a:srgbClr>
                  </a:outerShdw>
                </a:effectLst>
                <a:latin typeface="Palatino Linotype" panose="02040502050505030304" pitchFamily="18" charset="0"/>
              </a:rPr>
              <a:t>8.8 billion U.S. dollars</a:t>
            </a:r>
            <a:endParaRPr lang="en-US" b="1"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pic>
        <p:nvPicPr>
          <p:cNvPr id="9" name="Content Placeholder 4" descr="A picture containing text, screen, several&#10;&#10;Description automatically generated">
            <a:extLst>
              <a:ext uri="{FF2B5EF4-FFF2-40B4-BE49-F238E27FC236}">
                <a16:creationId xmlns:a16="http://schemas.microsoft.com/office/drawing/2014/main" id="{8F1C2645-DDC8-4462-8FBA-19E8659C45A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10813"/>
          <a:stretch/>
        </p:blipFill>
        <p:spPr>
          <a:xfrm>
            <a:off x="4165452" y="1829246"/>
            <a:ext cx="3386417" cy="1681493"/>
          </a:xfrm>
          <a:prstGeom prst="rect">
            <a:avLst/>
          </a:prstGeom>
        </p:spPr>
      </p:pic>
      <p:sp>
        <p:nvSpPr>
          <p:cNvPr id="12" name="Rectangle 11">
            <a:extLst>
              <a:ext uri="{FF2B5EF4-FFF2-40B4-BE49-F238E27FC236}">
                <a16:creationId xmlns:a16="http://schemas.microsoft.com/office/drawing/2014/main" id="{839EC9E6-D1A5-42AB-B087-5A9108CDD22E}"/>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3" name="TextBox 12">
            <a:extLst>
              <a:ext uri="{FF2B5EF4-FFF2-40B4-BE49-F238E27FC236}">
                <a16:creationId xmlns:a16="http://schemas.microsoft.com/office/drawing/2014/main" id="{0AD16E0B-2D7D-410E-BF5F-374E762156B3}"/>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Palatino Linotype" panose="02040502050505030304" pitchFamily="18" charset="0"/>
                <a:ea typeface="+mn-ea"/>
                <a:cs typeface="+mn-cs"/>
              </a:rPr>
              <a:t>What does Microsoft see in Activision Blizzard?</a:t>
            </a:r>
          </a:p>
        </p:txBody>
      </p:sp>
      <p:sp>
        <p:nvSpPr>
          <p:cNvPr id="15" name="TextBox 14">
            <a:extLst>
              <a:ext uri="{FF2B5EF4-FFF2-40B4-BE49-F238E27FC236}">
                <a16:creationId xmlns:a16="http://schemas.microsoft.com/office/drawing/2014/main" id="{B90E589E-64D5-4E5E-9BA0-087D366803E2}"/>
              </a:ext>
            </a:extLst>
          </p:cNvPr>
          <p:cNvSpPr txBox="1"/>
          <p:nvPr/>
        </p:nvSpPr>
        <p:spPr>
          <a:xfrm>
            <a:off x="1899622" y="978509"/>
            <a:ext cx="8728936" cy="830997"/>
          </a:xfrm>
          <a:prstGeom prst="rect">
            <a:avLst/>
          </a:prstGeom>
          <a:noFill/>
        </p:spPr>
        <p:txBody>
          <a:bodyPr wrap="square">
            <a:spAutoFit/>
          </a:bodyPr>
          <a:lstStyle/>
          <a:p>
            <a:pPr algn="l"/>
            <a:r>
              <a:rPr lang="en-US" sz="2400" b="1" i="1" dirty="0">
                <a:solidFill>
                  <a:schemeClr val="accent1">
                    <a:lumMod val="20000"/>
                    <a:lumOff val="80000"/>
                  </a:schemeClr>
                </a:solidFill>
                <a:effectLst/>
                <a:latin typeface="Palatino Linotype" panose="02040502050505030304" pitchFamily="18" charset="0"/>
              </a:rPr>
              <a:t>“Microsoft to acquire Activision Blizzard to bring the joy and community of gaming to everyone, across every device.”</a:t>
            </a:r>
          </a:p>
        </p:txBody>
      </p:sp>
      <p:pic>
        <p:nvPicPr>
          <p:cNvPr id="18" name="Picture 17" descr="Logo&#10;&#10;Description automatically generated">
            <a:extLst>
              <a:ext uri="{FF2B5EF4-FFF2-40B4-BE49-F238E27FC236}">
                <a16:creationId xmlns:a16="http://schemas.microsoft.com/office/drawing/2014/main" id="{8D023EE8-B859-478C-91BE-511E56224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cxnSp>
        <p:nvCxnSpPr>
          <p:cNvPr id="19" name="Straight Connector 18">
            <a:extLst>
              <a:ext uri="{FF2B5EF4-FFF2-40B4-BE49-F238E27FC236}">
                <a16:creationId xmlns:a16="http://schemas.microsoft.com/office/drawing/2014/main" id="{C5DDB3BB-4903-409F-BB10-E945AF2512E6}"/>
              </a:ext>
            </a:extLst>
          </p:cNvPr>
          <p:cNvCxnSpPr/>
          <p:nvPr/>
        </p:nvCxnSpPr>
        <p:spPr>
          <a:xfrm>
            <a:off x="0" y="770024"/>
            <a:ext cx="12192000" cy="0"/>
          </a:xfrm>
          <a:prstGeom prst="line">
            <a:avLst/>
          </a:prstGeom>
          <a:ln w="76200">
            <a:gradFill flip="none" rotWithShape="1">
              <a:gsLst>
                <a:gs pos="0">
                  <a:srgbClr val="A000B0"/>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469A515-527F-432F-B335-1A7E9557B05E}"/>
              </a:ext>
            </a:extLst>
          </p:cNvPr>
          <p:cNvSpPr txBox="1"/>
          <p:nvPr/>
        </p:nvSpPr>
        <p:spPr>
          <a:xfrm>
            <a:off x="-78440" y="3713630"/>
            <a:ext cx="6212540" cy="2388198"/>
          </a:xfrm>
          <a:prstGeom prst="rect">
            <a:avLst/>
          </a:prstGeom>
        </p:spPr>
        <p:txBody>
          <a:bodyPr vert="horz" lIns="91440" tIns="45720" rIns="91440" bIns="45720" rtlCol="0">
            <a:normAutofit/>
          </a:bodyPr>
          <a:lstStyle>
            <a:lvl1pPr indent="0" algn="ctr">
              <a:lnSpc>
                <a:spcPct val="90000"/>
              </a:lnSpc>
              <a:spcBef>
                <a:spcPts val="1000"/>
              </a:spcBef>
              <a:buFont typeface="Arial" panose="020B0604020202020204" pitchFamily="34" charset="0"/>
              <a:buNone/>
              <a:defRPr sz="1600">
                <a:solidFill>
                  <a:schemeClr val="bg1"/>
                </a:solidFill>
                <a:latin typeface="Palatino Linotype" panose="0204050205050503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 leader in </a:t>
            </a:r>
          </a:p>
          <a:p>
            <a:r>
              <a:rPr lang="en-US" sz="2800" b="1" dirty="0"/>
              <a:t>game development </a:t>
            </a:r>
          </a:p>
          <a:p>
            <a:r>
              <a:rPr lang="en-US" dirty="0"/>
              <a:t>and </a:t>
            </a:r>
          </a:p>
          <a:p>
            <a:r>
              <a:rPr lang="en-US" sz="2800" b="1" dirty="0"/>
              <a:t>interactive entertainment </a:t>
            </a:r>
          </a:p>
          <a:p>
            <a:r>
              <a:rPr lang="en-US" sz="2800" b="1" dirty="0"/>
              <a:t>content publisher</a:t>
            </a:r>
          </a:p>
        </p:txBody>
      </p:sp>
      <p:sp>
        <p:nvSpPr>
          <p:cNvPr id="22" name="Content Placeholder 6">
            <a:extLst>
              <a:ext uri="{FF2B5EF4-FFF2-40B4-BE49-F238E27FC236}">
                <a16:creationId xmlns:a16="http://schemas.microsoft.com/office/drawing/2014/main" id="{29E6722D-AEDD-44EA-A4EE-F3902CDE7BCD}"/>
              </a:ext>
            </a:extLst>
          </p:cNvPr>
          <p:cNvSpPr txBox="1">
            <a:spLocks/>
          </p:cNvSpPr>
          <p:nvPr/>
        </p:nvSpPr>
        <p:spPr>
          <a:xfrm>
            <a:off x="6339907" y="3928643"/>
            <a:ext cx="4419533" cy="11637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latin typeface="Palatino Linotype" panose="02040502050505030304" pitchFamily="18" charset="0"/>
              </a:rPr>
              <a:t>Has studios around the world with nearly</a:t>
            </a:r>
          </a:p>
          <a:p>
            <a:pPr marL="0" indent="0" algn="ctr">
              <a:buFont typeface="Arial" panose="020B0604020202020204" pitchFamily="34" charset="0"/>
              <a:buNone/>
            </a:pPr>
            <a:r>
              <a:rPr lang="en-US" b="1" dirty="0">
                <a:solidFill>
                  <a:schemeClr val="bg1"/>
                </a:solidFill>
                <a:effectLst>
                  <a:outerShdw blurRad="38100" dist="38100" dir="2700000" algn="tl">
                    <a:srgbClr val="000000">
                      <a:alpha val="43137"/>
                    </a:srgbClr>
                  </a:outerShdw>
                </a:effectLst>
                <a:latin typeface="Palatino Linotype" panose="02040502050505030304" pitchFamily="18" charset="0"/>
              </a:rPr>
              <a:t>10,000 employees</a:t>
            </a:r>
          </a:p>
        </p:txBody>
      </p:sp>
    </p:spTree>
    <p:extLst>
      <p:ext uri="{BB962C8B-B14F-4D97-AF65-F5344CB8AC3E}">
        <p14:creationId xmlns:p14="http://schemas.microsoft.com/office/powerpoint/2010/main" val="488847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Hours Spend">
            <a:extLst>
              <a:ext uri="{FF2B5EF4-FFF2-40B4-BE49-F238E27FC236}">
                <a16:creationId xmlns:a16="http://schemas.microsoft.com/office/drawing/2014/main" id="{AE13CF7E-8F63-4950-AC80-57CA7FFF5E50}"/>
              </a:ext>
            </a:extLst>
          </p:cNvPr>
          <p:cNvPicPr>
            <a:picLocks noChangeAspect="1"/>
          </p:cNvPicPr>
          <p:nvPr/>
        </p:nvPicPr>
        <p:blipFill rotWithShape="1">
          <a:blip r:embed="rId3">
            <a:extLst>
              <a:ext uri="{28A0092B-C50C-407E-A947-70E740481C1C}">
                <a14:useLocalDpi xmlns:a14="http://schemas.microsoft.com/office/drawing/2010/main" val="0"/>
              </a:ext>
            </a:extLst>
          </a:blip>
          <a:srcRect l="2537" t="10122" r="39199" b="11271"/>
          <a:stretch/>
        </p:blipFill>
        <p:spPr>
          <a:xfrm>
            <a:off x="216309" y="1181100"/>
            <a:ext cx="7103544" cy="5390866"/>
          </a:xfrm>
          <a:prstGeom prst="rect">
            <a:avLst/>
          </a:prstGeom>
        </p:spPr>
      </p:pic>
      <p:grpSp>
        <p:nvGrpSpPr>
          <p:cNvPr id="3" name="Group 2">
            <a:extLst>
              <a:ext uri="{FF2B5EF4-FFF2-40B4-BE49-F238E27FC236}">
                <a16:creationId xmlns:a16="http://schemas.microsoft.com/office/drawing/2014/main" id="{683503FF-CE42-41EF-84C9-94F240E53F56}"/>
              </a:ext>
            </a:extLst>
          </p:cNvPr>
          <p:cNvGrpSpPr/>
          <p:nvPr/>
        </p:nvGrpSpPr>
        <p:grpSpPr>
          <a:xfrm>
            <a:off x="0" y="180871"/>
            <a:ext cx="12192000" cy="830997"/>
            <a:chOff x="0" y="180871"/>
            <a:chExt cx="12192000" cy="830997"/>
          </a:xfrm>
        </p:grpSpPr>
        <p:sp>
          <p:nvSpPr>
            <p:cNvPr id="4" name="TextBox 3">
              <a:extLst>
                <a:ext uri="{FF2B5EF4-FFF2-40B4-BE49-F238E27FC236}">
                  <a16:creationId xmlns:a16="http://schemas.microsoft.com/office/drawing/2014/main" id="{8F35F2C7-A13D-4901-A726-F8BC42C5BC46}"/>
                </a:ext>
              </a:extLst>
            </p:cNvPr>
            <p:cNvSpPr txBox="1"/>
            <p:nvPr/>
          </p:nvSpPr>
          <p:spPr>
            <a:xfrm>
              <a:off x="200966" y="180871"/>
              <a:ext cx="1113064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Palatino Linotype" panose="02040502050505030304" pitchFamily="18" charset="0"/>
                </a:rPr>
                <a:t>Gender Distribution: Daily Hours Spent with digital media, U.S., 2008-2018 </a:t>
              </a:r>
              <a:endParaRPr kumimoji="0" lang="en-US" sz="240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cxnSp>
          <p:nvCxnSpPr>
            <p:cNvPr id="5" name="Straight Connector 4">
              <a:extLst>
                <a:ext uri="{FF2B5EF4-FFF2-40B4-BE49-F238E27FC236}">
                  <a16:creationId xmlns:a16="http://schemas.microsoft.com/office/drawing/2014/main" id="{F6E0FB3D-06AF-4F24-B53E-FD966AA7D356}"/>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71B9F23-9DD6-4D53-BE95-5AE239E5F718}"/>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pic>
        <p:nvPicPr>
          <p:cNvPr id="7" name="Picture 6" descr="Logo&#10;&#10;Description automatically generated">
            <a:extLst>
              <a:ext uri="{FF2B5EF4-FFF2-40B4-BE49-F238E27FC236}">
                <a16:creationId xmlns:a16="http://schemas.microsoft.com/office/drawing/2014/main" id="{94915DE0-E012-49D1-B089-008C46447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8" name="Rectangle: Rounded Corners 7">
            <a:extLst>
              <a:ext uri="{FF2B5EF4-FFF2-40B4-BE49-F238E27FC236}">
                <a16:creationId xmlns:a16="http://schemas.microsoft.com/office/drawing/2014/main" id="{1BEADF73-EBBB-47E3-939E-0AD21D19709E}"/>
              </a:ext>
            </a:extLst>
          </p:cNvPr>
          <p:cNvSpPr/>
          <p:nvPr/>
        </p:nvSpPr>
        <p:spPr>
          <a:xfrm>
            <a:off x="7448551" y="3238500"/>
            <a:ext cx="3638550" cy="2209800"/>
          </a:xfrm>
          <a:prstGeom prst="roundRect">
            <a:avLst/>
          </a:prstGeom>
          <a:solidFill>
            <a:schemeClr val="bg1"/>
          </a:solidFill>
          <a:ln w="28575">
            <a:solidFill>
              <a:srgbClr val="7030A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Palatino Linotype" panose="02040502050505030304" pitchFamily="18" charset="0"/>
            </a:endParaRPr>
          </a:p>
          <a:p>
            <a:pPr marL="285750" indent="-285750">
              <a:buFont typeface="Arial" panose="020B0604020202020204" pitchFamily="34" charset="0"/>
              <a:buChar char="•"/>
            </a:pPr>
            <a:r>
              <a:rPr lang="en-US" sz="1400" dirty="0">
                <a:solidFill>
                  <a:schemeClr val="tx1"/>
                </a:solidFill>
                <a:latin typeface="Palatino Linotype" panose="02040502050505030304" pitchFamily="18" charset="0"/>
              </a:rPr>
              <a:t>Daily hours spent with digital media has been increasing</a:t>
            </a:r>
          </a:p>
          <a:p>
            <a:pPr marL="285750" indent="-285750">
              <a:buFont typeface="Arial" panose="020B0604020202020204" pitchFamily="34" charset="0"/>
              <a:buChar char="•"/>
            </a:pPr>
            <a:endParaRPr lang="en-US" sz="1400" dirty="0">
              <a:solidFill>
                <a:schemeClr val="tx1"/>
              </a:solidFill>
              <a:latin typeface="Palatino Linotype" panose="02040502050505030304" pitchFamily="18" charset="0"/>
            </a:endParaRPr>
          </a:p>
          <a:p>
            <a:pPr marL="285750" indent="-285750">
              <a:buFont typeface="Arial" panose="020B0604020202020204" pitchFamily="34" charset="0"/>
              <a:buChar char="•"/>
            </a:pPr>
            <a:r>
              <a:rPr lang="en-US" sz="1400" dirty="0">
                <a:solidFill>
                  <a:schemeClr val="tx1"/>
                </a:solidFill>
                <a:latin typeface="Palatino Linotype" panose="02040502050505030304" pitchFamily="18" charset="0"/>
              </a:rPr>
              <a:t>Mobile market is the most popular—easier access</a:t>
            </a:r>
          </a:p>
          <a:p>
            <a:pPr marL="285750" indent="-285750">
              <a:buFont typeface="Arial" panose="020B0604020202020204" pitchFamily="34" charset="0"/>
              <a:buChar char="•"/>
            </a:pPr>
            <a:endParaRPr lang="en-US" sz="1400" dirty="0">
              <a:solidFill>
                <a:schemeClr val="tx1"/>
              </a:solidFill>
              <a:latin typeface="Palatino Linotype" panose="02040502050505030304" pitchFamily="18" charset="0"/>
            </a:endParaRPr>
          </a:p>
        </p:txBody>
      </p:sp>
      <p:pic>
        <p:nvPicPr>
          <p:cNvPr id="9" name="slide2" descr="Hours Spend">
            <a:extLst>
              <a:ext uri="{FF2B5EF4-FFF2-40B4-BE49-F238E27FC236}">
                <a16:creationId xmlns:a16="http://schemas.microsoft.com/office/drawing/2014/main" id="{4B404648-F143-44EC-930A-721DBADB0FE4}"/>
              </a:ext>
            </a:extLst>
          </p:cNvPr>
          <p:cNvPicPr>
            <a:picLocks noChangeAspect="1"/>
          </p:cNvPicPr>
          <p:nvPr/>
        </p:nvPicPr>
        <p:blipFill rotWithShape="1">
          <a:blip r:embed="rId3">
            <a:extLst>
              <a:ext uri="{28A0092B-C50C-407E-A947-70E740481C1C}">
                <a14:useLocalDpi xmlns:a14="http://schemas.microsoft.com/office/drawing/2010/main" val="0"/>
              </a:ext>
            </a:extLst>
          </a:blip>
          <a:srcRect l="61196" t="37531" r="11851" b="50524"/>
          <a:stretch/>
        </p:blipFill>
        <p:spPr>
          <a:xfrm>
            <a:off x="7381875" y="1390649"/>
            <a:ext cx="3286125" cy="819151"/>
          </a:xfrm>
          <a:prstGeom prst="rect">
            <a:avLst/>
          </a:prstGeom>
        </p:spPr>
      </p:pic>
      <p:sp>
        <p:nvSpPr>
          <p:cNvPr id="10" name="TextBox 9">
            <a:extLst>
              <a:ext uri="{FF2B5EF4-FFF2-40B4-BE49-F238E27FC236}">
                <a16:creationId xmlns:a16="http://schemas.microsoft.com/office/drawing/2014/main" id="{E88E5A74-0ADE-4684-8E61-AA33AC64AC93}"/>
              </a:ext>
            </a:extLst>
          </p:cNvPr>
          <p:cNvSpPr txBox="1"/>
          <p:nvPr/>
        </p:nvSpPr>
        <p:spPr>
          <a:xfrm>
            <a:off x="-2722" y="6665706"/>
            <a:ext cx="7234353" cy="215444"/>
          </a:xfrm>
          <a:prstGeom prst="rect">
            <a:avLst/>
          </a:prstGeom>
          <a:noFill/>
        </p:spPr>
        <p:txBody>
          <a:bodyPr wrap="square">
            <a:spAutoFit/>
          </a:bodyPr>
          <a:lstStyle/>
          <a:p>
            <a:r>
              <a:rPr lang="en-US" sz="800" dirty="0">
                <a:solidFill>
                  <a:srgbClr val="000000"/>
                </a:solidFill>
                <a:effectLst/>
                <a:latin typeface="Palatino Linotype" panose="02040502050505030304" pitchFamily="18" charset="0"/>
              </a:rPr>
              <a:t>Source of data: BOND Interest Trends</a:t>
            </a:r>
            <a:endParaRPr lang="en-US" sz="800" dirty="0">
              <a:solidFill>
                <a:srgbClr val="000000"/>
              </a:solidFill>
              <a:latin typeface="Palatino Linotype" panose="02040502050505030304" pitchFamily="18" charset="0"/>
            </a:endParaRPr>
          </a:p>
        </p:txBody>
      </p:sp>
    </p:spTree>
    <p:extLst>
      <p:ext uri="{BB962C8B-B14F-4D97-AF65-F5344CB8AC3E}">
        <p14:creationId xmlns:p14="http://schemas.microsoft.com/office/powerpoint/2010/main" val="510765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4E8EEB-4BDB-47A7-B8E8-00FCBCE62C84}"/>
              </a:ext>
            </a:extLst>
          </p:cNvPr>
          <p:cNvSpPr txBox="1"/>
          <p:nvPr/>
        </p:nvSpPr>
        <p:spPr>
          <a:xfrm>
            <a:off x="0" y="6189836"/>
            <a:ext cx="7132320" cy="830997"/>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Distribution of mobile gaming app users in the United States as of January 2021, by gender. eMarketer; Jun Group</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hlinkClick r:id="rId4">
                  <a:extLst>
                    <a:ext uri="{A12FA001-AC4F-418D-AE19-62706E023703}">
                      <ahyp:hlinkClr xmlns:ahyp="http://schemas.microsoft.com/office/drawing/2018/hyperlinkcolor" val="tx"/>
                    </a:ext>
                  </a:extLst>
                </a:hlinkClick>
              </a:rPr>
              <a:t>https://www-statista-com.eu1.proxy.openathens.net/statistics/1243409/us-mobile-gaming-users-gender/</a:t>
            </a:r>
            <a:endPar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Distribution of video game users in the United States in 2021, by gender. Statista; Statista Advertising &amp; Media Outlook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hlinkClick r:id="rId5">
                  <a:extLst>
                    <a:ext uri="{A12FA001-AC4F-418D-AE19-62706E023703}">
                      <ahyp:hlinkClr xmlns:ahyp="http://schemas.microsoft.com/office/drawing/2018/hyperlinkcolor" val="tx"/>
                    </a:ext>
                  </a:extLst>
                </a:hlinkClick>
              </a:rPr>
              <a:t>https://www-statista-com.eu1.proxy.openathens.net/forecasts/494867/distribution-of-gamers-by-gender-usa</a:t>
            </a:r>
            <a:endPar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graphicFrame>
        <p:nvGraphicFramePr>
          <p:cNvPr id="16" name="Chart 15">
            <a:extLst>
              <a:ext uri="{FF2B5EF4-FFF2-40B4-BE49-F238E27FC236}">
                <a16:creationId xmlns:a16="http://schemas.microsoft.com/office/drawing/2014/main" id="{03AAF0B3-2345-40D7-8B78-CF33A896FC46}"/>
              </a:ext>
            </a:extLst>
          </p:cNvPr>
          <p:cNvGraphicFramePr/>
          <p:nvPr>
            <p:extLst>
              <p:ext uri="{D42A27DB-BD31-4B8C-83A1-F6EECF244321}">
                <p14:modId xmlns:p14="http://schemas.microsoft.com/office/powerpoint/2010/main" val="3669555170"/>
              </p:ext>
            </p:extLst>
          </p:nvPr>
        </p:nvGraphicFramePr>
        <p:xfrm>
          <a:off x="13477102" y="2136839"/>
          <a:ext cx="5663566" cy="4883994"/>
        </p:xfrm>
        <a:graphic>
          <a:graphicData uri="http://schemas.openxmlformats.org/drawingml/2006/chart">
            <c:chart xmlns:c="http://schemas.openxmlformats.org/drawingml/2006/chart" xmlns:r="http://schemas.openxmlformats.org/officeDocument/2006/relationships" r:id="rId6"/>
          </a:graphicData>
        </a:graphic>
      </p:graphicFrame>
      <p:grpSp>
        <p:nvGrpSpPr>
          <p:cNvPr id="17" name="Group 16">
            <a:extLst>
              <a:ext uri="{FF2B5EF4-FFF2-40B4-BE49-F238E27FC236}">
                <a16:creationId xmlns:a16="http://schemas.microsoft.com/office/drawing/2014/main" id="{0DF53176-9B76-4D26-B556-9897B0BB0862}"/>
              </a:ext>
            </a:extLst>
          </p:cNvPr>
          <p:cNvGrpSpPr/>
          <p:nvPr/>
        </p:nvGrpSpPr>
        <p:grpSpPr>
          <a:xfrm>
            <a:off x="0" y="180871"/>
            <a:ext cx="12192000" cy="830997"/>
            <a:chOff x="0" y="180871"/>
            <a:chExt cx="12192000" cy="830997"/>
          </a:xfrm>
        </p:grpSpPr>
        <p:sp>
          <p:nvSpPr>
            <p:cNvPr id="18" name="TextBox 17">
              <a:extLst>
                <a:ext uri="{FF2B5EF4-FFF2-40B4-BE49-F238E27FC236}">
                  <a16:creationId xmlns:a16="http://schemas.microsoft.com/office/drawing/2014/main" id="{617023F1-B0F3-4D55-8CCD-F0CE9243A910}"/>
                </a:ext>
              </a:extLst>
            </p:cNvPr>
            <p:cNvSpPr txBox="1"/>
            <p:nvPr/>
          </p:nvSpPr>
          <p:spPr>
            <a:xfrm>
              <a:off x="200967" y="180871"/>
              <a:ext cx="905878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Gender Distribution: Gamers in the U.S., in 2021, by Gender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cxnSp>
          <p:nvCxnSpPr>
            <p:cNvPr id="19" name="Straight Connector 18">
              <a:extLst>
                <a:ext uri="{FF2B5EF4-FFF2-40B4-BE49-F238E27FC236}">
                  <a16:creationId xmlns:a16="http://schemas.microsoft.com/office/drawing/2014/main" id="{F1B417F9-FF1E-43E7-A4BB-53B1023701B8}"/>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4EA9415-95DF-4FAE-99DB-BFD4F0696E52}"/>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 name="TextBox 21">
            <a:extLst>
              <a:ext uri="{FF2B5EF4-FFF2-40B4-BE49-F238E27FC236}">
                <a16:creationId xmlns:a16="http://schemas.microsoft.com/office/drawing/2014/main" id="{AD7200CD-DB55-4426-9236-7D51032C06A3}"/>
              </a:ext>
            </a:extLst>
          </p:cNvPr>
          <p:cNvSpPr txBox="1"/>
          <p:nvPr/>
        </p:nvSpPr>
        <p:spPr>
          <a:xfrm>
            <a:off x="6281531" y="2217507"/>
            <a:ext cx="51153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p>
        </p:txBody>
      </p:sp>
      <p:pic>
        <p:nvPicPr>
          <p:cNvPr id="9" name="Picture 8" descr="Logo&#10;&#10;Description automatically generated">
            <a:extLst>
              <a:ext uri="{FF2B5EF4-FFF2-40B4-BE49-F238E27FC236}">
                <a16:creationId xmlns:a16="http://schemas.microsoft.com/office/drawing/2014/main" id="{C1200005-C49A-40A5-BD18-1ED97D487A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1" name="Rectangle: Rounded Corners 10">
            <a:extLst>
              <a:ext uri="{FF2B5EF4-FFF2-40B4-BE49-F238E27FC236}">
                <a16:creationId xmlns:a16="http://schemas.microsoft.com/office/drawing/2014/main" id="{5959AEF9-6F2E-41D1-9369-61D957721CA6}"/>
              </a:ext>
            </a:extLst>
          </p:cNvPr>
          <p:cNvSpPr/>
          <p:nvPr/>
        </p:nvSpPr>
        <p:spPr>
          <a:xfrm>
            <a:off x="7031691" y="2217507"/>
            <a:ext cx="4514849" cy="2676525"/>
          </a:xfrm>
          <a:prstGeom prst="roundRect">
            <a:avLst/>
          </a:prstGeom>
          <a:solidFill>
            <a:schemeClr val="bg1"/>
          </a:solidFill>
          <a:ln w="28575">
            <a:solidFill>
              <a:srgbClr val="7030A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U.S. Female Adult Population &gt; Male Adult Population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Female mobile gamers are 11 percentage points higher than male mobile gamers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Male video gamers are 17 percentage points higher than female mobile gamers</a:t>
            </a:r>
          </a:p>
        </p:txBody>
      </p:sp>
      <p:pic>
        <p:nvPicPr>
          <p:cNvPr id="3" name="Picture 2" descr="Chart, bar chart&#10;&#10;Description automatically generated">
            <a:extLst>
              <a:ext uri="{FF2B5EF4-FFF2-40B4-BE49-F238E27FC236}">
                <a16:creationId xmlns:a16="http://schemas.microsoft.com/office/drawing/2014/main" id="{40DB7DE3-35F7-415C-BAB1-1D7C753E44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458" y="2065829"/>
            <a:ext cx="6159403" cy="2961094"/>
          </a:xfrm>
          <a:prstGeom prst="rect">
            <a:avLst/>
          </a:prstGeom>
        </p:spPr>
      </p:pic>
    </p:spTree>
    <p:extLst>
      <p:ext uri="{BB962C8B-B14F-4D97-AF65-F5344CB8AC3E}">
        <p14:creationId xmlns:p14="http://schemas.microsoft.com/office/powerpoint/2010/main" val="3541121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262F2AC-6D70-44AE-A1BE-A3F954C415D1}"/>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F5EC189-4984-4F42-A9E6-1FBE55B70F83}"/>
              </a:ext>
            </a:extLst>
          </p:cNvPr>
          <p:cNvSpPr txBox="1"/>
          <p:nvPr/>
        </p:nvSpPr>
        <p:spPr>
          <a:xfrm>
            <a:off x="200967" y="180871"/>
            <a:ext cx="830190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Women use social media platforms more than men do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sp>
        <p:nvSpPr>
          <p:cNvPr id="7" name="Rectangle 6">
            <a:extLst>
              <a:ext uri="{FF2B5EF4-FFF2-40B4-BE49-F238E27FC236}">
                <a16:creationId xmlns:a16="http://schemas.microsoft.com/office/drawing/2014/main" id="{B1B5BF06-FC59-44BE-B49A-B0C6A94B19F7}"/>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8" name="Chart 7">
            <a:extLst>
              <a:ext uri="{FF2B5EF4-FFF2-40B4-BE49-F238E27FC236}">
                <a16:creationId xmlns:a16="http://schemas.microsoft.com/office/drawing/2014/main" id="{694A20B8-EB2D-42B8-B4F2-5705E045E71D}"/>
              </a:ext>
            </a:extLst>
          </p:cNvPr>
          <p:cNvGraphicFramePr/>
          <p:nvPr/>
        </p:nvGraphicFramePr>
        <p:xfrm>
          <a:off x="6987710" y="7066908"/>
          <a:ext cx="3493770" cy="3122793"/>
        </p:xfrm>
        <a:graphic>
          <a:graphicData uri="http://schemas.openxmlformats.org/drawingml/2006/chart">
            <c:chart xmlns:c="http://schemas.openxmlformats.org/drawingml/2006/chart" xmlns:r="http://schemas.openxmlformats.org/officeDocument/2006/relationships" r:id="rId4"/>
          </a:graphicData>
        </a:graphic>
      </p:graphicFrame>
      <p:pic>
        <p:nvPicPr>
          <p:cNvPr id="11" name="Picture 10" descr="Logo&#10;&#10;Description automatically generated">
            <a:extLst>
              <a:ext uri="{FF2B5EF4-FFF2-40B4-BE49-F238E27FC236}">
                <a16:creationId xmlns:a16="http://schemas.microsoft.com/office/drawing/2014/main" id="{D061DCA8-00D7-49FB-9D83-43D2B5AE05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2" name="Rectangle: Rounded Corners 11">
            <a:extLst>
              <a:ext uri="{FF2B5EF4-FFF2-40B4-BE49-F238E27FC236}">
                <a16:creationId xmlns:a16="http://schemas.microsoft.com/office/drawing/2014/main" id="{47019715-B9D9-4359-A290-23E941C62BF8}"/>
              </a:ext>
            </a:extLst>
          </p:cNvPr>
          <p:cNvSpPr/>
          <p:nvPr/>
        </p:nvSpPr>
        <p:spPr>
          <a:xfrm>
            <a:off x="6987710" y="2334691"/>
            <a:ext cx="3533119" cy="2743199"/>
          </a:xfrm>
          <a:prstGeom prst="roundRect">
            <a:avLst/>
          </a:prstGeom>
          <a:solidFill>
            <a:schemeClr val="bg1"/>
          </a:solidFill>
          <a:ln w="28575">
            <a:solidFill>
              <a:srgbClr val="7030A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-On average, more women use social media platforms than men do, especially the life sharing platforms such as Instagram, Pinterest, and Facebook.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-Men tend to use gaming and Esports related social media platforms more, such as YouTube.</a:t>
            </a:r>
          </a:p>
        </p:txBody>
      </p:sp>
      <p:sp>
        <p:nvSpPr>
          <p:cNvPr id="13" name="TextBox 12">
            <a:extLst>
              <a:ext uri="{FF2B5EF4-FFF2-40B4-BE49-F238E27FC236}">
                <a16:creationId xmlns:a16="http://schemas.microsoft.com/office/drawing/2014/main" id="{B15A27C9-EF8E-4550-B29D-BFA9D05ACCE5}"/>
              </a:ext>
            </a:extLst>
          </p:cNvPr>
          <p:cNvSpPr txBox="1"/>
          <p:nvPr/>
        </p:nvSpPr>
        <p:spPr>
          <a:xfrm>
            <a:off x="-2718" y="6642556"/>
            <a:ext cx="723435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Source of data: Users by social media platforms (Statista and </a:t>
            </a:r>
            <a:r>
              <a:rPr kumimoji="0" lang="en-US" sz="800" b="0" i="0" u="none" strike="noStrike" kern="1200" cap="none" spc="0" normalizeH="0" baseline="0" noProof="0" dirty="0" err="1">
                <a:ln>
                  <a:noFill/>
                </a:ln>
                <a:solidFill>
                  <a:srgbClr val="000000"/>
                </a:solidFill>
                <a:effectLst/>
                <a:uLnTx/>
                <a:uFillTx/>
                <a:latin typeface="Palatino Linotype" panose="02040502050505030304" pitchFamily="18" charset="0"/>
                <a:ea typeface="+mn-ea"/>
                <a:cs typeface="+mn-cs"/>
              </a:rPr>
              <a:t>TNW</a:t>
            </a:r>
            <a:r>
              <a:rPr kumimoji="0" lang="en-US" sz="8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 (2019)). Pew Research Center (2019)</a:t>
            </a:r>
          </a:p>
        </p:txBody>
      </p:sp>
      <p:pic>
        <p:nvPicPr>
          <p:cNvPr id="14" name="Picture 13" descr="Chart, scatter chart&#10;&#10;Description automatically generated">
            <a:extLst>
              <a:ext uri="{FF2B5EF4-FFF2-40B4-BE49-F238E27FC236}">
                <a16:creationId xmlns:a16="http://schemas.microsoft.com/office/drawing/2014/main" id="{9BD25B46-8574-4090-AFC5-55866802FE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028" y="978933"/>
            <a:ext cx="4553174" cy="5421780"/>
          </a:xfrm>
          <a:prstGeom prst="rect">
            <a:avLst/>
          </a:prstGeom>
        </p:spPr>
      </p:pic>
    </p:spTree>
    <p:extLst>
      <p:ext uri="{BB962C8B-B14F-4D97-AF65-F5344CB8AC3E}">
        <p14:creationId xmlns:p14="http://schemas.microsoft.com/office/powerpoint/2010/main" val="1350822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light, dark, laser, night sky&#10;&#10;Description automatically generated">
            <a:extLst>
              <a:ext uri="{FF2B5EF4-FFF2-40B4-BE49-F238E27FC236}">
                <a16:creationId xmlns:a16="http://schemas.microsoft.com/office/drawing/2014/main" id="{81B1CF4E-D451-4B65-B75D-9C29A0831172}"/>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7840"/>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450850-F0FB-462D-8694-EA2542BDEA35}"/>
              </a:ext>
            </a:extLst>
          </p:cNvPr>
          <p:cNvSpPr>
            <a:spLocks noGrp="1"/>
          </p:cNvSpPr>
          <p:nvPr>
            <p:ph type="title"/>
          </p:nvPr>
        </p:nvSpPr>
        <p:spPr>
          <a:xfrm>
            <a:off x="347030" y="1173319"/>
            <a:ext cx="4473163" cy="1124712"/>
          </a:xfrm>
        </p:spPr>
        <p:txBody>
          <a:bodyPr anchor="b">
            <a:noAutofit/>
          </a:bodyPr>
          <a:lstStyle/>
          <a:p>
            <a:pPr>
              <a:lnSpc>
                <a:spcPct val="120000"/>
              </a:lnSpc>
            </a:pPr>
            <a:r>
              <a:rPr lang="en-US" sz="2800" b="1" dirty="0">
                <a:latin typeface="Palatino Linotype" panose="02040502050505030304" pitchFamily="18" charset="0"/>
              </a:rPr>
              <a:t>Metaverse Analysis</a:t>
            </a:r>
          </a:p>
        </p:txBody>
      </p:sp>
      <p:sp>
        <p:nvSpPr>
          <p:cNvPr id="32"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3DF9E805-BC1B-4F26-BE98-1D826CFD9A93}"/>
              </a:ext>
            </a:extLst>
          </p:cNvPr>
          <p:cNvSpPr>
            <a:spLocks noGrp="1"/>
          </p:cNvSpPr>
          <p:nvPr>
            <p:ph idx="1"/>
          </p:nvPr>
        </p:nvSpPr>
        <p:spPr>
          <a:xfrm>
            <a:off x="0" y="2757243"/>
            <a:ext cx="5007022" cy="3207258"/>
          </a:xfrm>
        </p:spPr>
        <p:txBody>
          <a:bodyPr anchor="t">
            <a:normAutofit/>
          </a:bodyPr>
          <a:lstStyle/>
          <a:p>
            <a:pPr marL="800100" lvl="1" indent="-342900">
              <a:lnSpc>
                <a:spcPct val="120000"/>
              </a:lnSpc>
              <a:buFont typeface="+mj-lt"/>
              <a:buAutoNum type="alphaLcPeriod"/>
            </a:pPr>
            <a:r>
              <a:rPr lang="en-US" sz="1800" b="1" dirty="0">
                <a:solidFill>
                  <a:schemeClr val="bg2"/>
                </a:solidFill>
                <a:effectLst/>
                <a:latin typeface="Palatino Linotype" panose="02040502050505030304" pitchFamily="18" charset="0"/>
              </a:rPr>
              <a:t>Twitch Streaming Data Analysis, 2016-2021*</a:t>
            </a:r>
            <a:endParaRPr lang="en-US" sz="1400" b="1" dirty="0">
              <a:solidFill>
                <a:schemeClr val="bg2"/>
              </a:solidFill>
              <a:effectLst/>
              <a:latin typeface="Palatino Linotype" panose="02040502050505030304" pitchFamily="18" charset="0"/>
            </a:endParaRPr>
          </a:p>
          <a:p>
            <a:pPr marL="800100" lvl="1" indent="-342900">
              <a:lnSpc>
                <a:spcPct val="120000"/>
              </a:lnSpc>
              <a:buFont typeface="+mj-lt"/>
              <a:buAutoNum type="alphaLcPeriod"/>
            </a:pPr>
            <a:r>
              <a:rPr lang="en-US" sz="1800" b="1" dirty="0">
                <a:solidFill>
                  <a:schemeClr val="bg2"/>
                </a:solidFill>
                <a:effectLst/>
                <a:latin typeface="Palatino Linotype" panose="02040502050505030304" pitchFamily="18" charset="0"/>
              </a:rPr>
              <a:t>Metaverse Activities*</a:t>
            </a:r>
          </a:p>
          <a:p>
            <a:pPr marL="800100" lvl="1" indent="-342900">
              <a:lnSpc>
                <a:spcPct val="120000"/>
              </a:lnSpc>
              <a:buFont typeface="+mj-lt"/>
              <a:buAutoNum type="alphaLcPeriod"/>
            </a:pPr>
            <a:r>
              <a:rPr lang="it-IT" sz="1800" b="1" dirty="0">
                <a:solidFill>
                  <a:schemeClr val="bg2"/>
                </a:solidFill>
                <a:effectLst/>
                <a:latin typeface="Palatino Linotype" panose="02040502050505030304" pitchFamily="18" charset="0"/>
              </a:rPr>
              <a:t>Ad Revenue (Social Media X Gender)*</a:t>
            </a:r>
          </a:p>
          <a:p>
            <a:pPr marL="800100" lvl="1" indent="-342900">
              <a:lnSpc>
                <a:spcPct val="120000"/>
              </a:lnSpc>
              <a:buFont typeface="+mj-lt"/>
              <a:buAutoNum type="alphaLcPeriod"/>
            </a:pPr>
            <a:r>
              <a:rPr lang="en-US" sz="1800" b="1" dirty="0">
                <a:effectLst/>
                <a:latin typeface="Palatino Linotype" panose="02040502050505030304" pitchFamily="18" charset="0"/>
              </a:rPr>
              <a:t>Metaverse Segmentation: Gamer Personas*</a:t>
            </a:r>
          </a:p>
          <a:p>
            <a:pPr marL="1257300" lvl="2" indent="-342900">
              <a:lnSpc>
                <a:spcPct val="120000"/>
              </a:lnSpc>
              <a:buFont typeface="+mj-lt"/>
              <a:buAutoNum type="alphaLcPeriod"/>
            </a:pPr>
            <a:r>
              <a:rPr lang="en-US" sz="1600" b="1" dirty="0">
                <a:latin typeface="Palatino Linotype" panose="02040502050505030304" pitchFamily="18" charset="0"/>
              </a:rPr>
              <a:t>Gamer Persona Descriptions</a:t>
            </a:r>
          </a:p>
          <a:p>
            <a:pPr marL="1257300" lvl="2" indent="-342900">
              <a:lnSpc>
                <a:spcPct val="120000"/>
              </a:lnSpc>
              <a:buFont typeface="+mj-lt"/>
              <a:buAutoNum type="alphaLcPeriod"/>
            </a:pPr>
            <a:r>
              <a:rPr lang="en-US" sz="1600" b="1" dirty="0">
                <a:latin typeface="Palatino Linotype" panose="02040502050505030304" pitchFamily="18" charset="0"/>
              </a:rPr>
              <a:t>Gamer Persona Analysis</a:t>
            </a:r>
            <a:endParaRPr lang="en-US" sz="1600" dirty="0">
              <a:latin typeface="Palatino Linotype" panose="02040502050505030304" pitchFamily="18" charset="0"/>
            </a:endParaRPr>
          </a:p>
          <a:p>
            <a:pPr marL="342900" indent="-342900">
              <a:lnSpc>
                <a:spcPct val="120000"/>
              </a:lnSpc>
              <a:buFont typeface="+mj-lt"/>
              <a:buAutoNum type="alphaLcPeriod"/>
            </a:pPr>
            <a:endParaRPr lang="en-US" sz="2000" dirty="0">
              <a:solidFill>
                <a:schemeClr val="bg1">
                  <a:lumMod val="85000"/>
                </a:schemeClr>
              </a:solidFill>
              <a:latin typeface="Palatino Linotype" panose="02040502050505030304" pitchFamily="18" charset="0"/>
            </a:endParaRPr>
          </a:p>
        </p:txBody>
      </p:sp>
      <p:sp>
        <p:nvSpPr>
          <p:cNvPr id="10" name="Rectangle 9">
            <a:extLst>
              <a:ext uri="{FF2B5EF4-FFF2-40B4-BE49-F238E27FC236}">
                <a16:creationId xmlns:a16="http://schemas.microsoft.com/office/drawing/2014/main" id="{C95653A0-4B89-40F9-AC35-E0569A85FA5A}"/>
              </a:ext>
            </a:extLst>
          </p:cNvPr>
          <p:cNvSpPr/>
          <p:nvPr/>
        </p:nvSpPr>
        <p:spPr bwMode="gray">
          <a:xfrm>
            <a:off x="0" y="1816771"/>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descr="Logo&#10;&#10;Description automatically generated">
            <a:extLst>
              <a:ext uri="{FF2B5EF4-FFF2-40B4-BE49-F238E27FC236}">
                <a16:creationId xmlns:a16="http://schemas.microsoft.com/office/drawing/2014/main" id="{F3CC3266-AE37-47F5-A4BB-41455BDFC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2427633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picture containing light, dark, laser, night sky&#10;&#10;Description automatically generated">
            <a:extLst>
              <a:ext uri="{FF2B5EF4-FFF2-40B4-BE49-F238E27FC236}">
                <a16:creationId xmlns:a16="http://schemas.microsoft.com/office/drawing/2014/main" id="{0DB28548-5EF6-4E0F-BCCC-3845CC2795D5}"/>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l="2725" t="28299" r="7092" b="26714"/>
          <a:stretch/>
        </p:blipFill>
        <p:spPr>
          <a:xfrm>
            <a:off x="1160704" y="1668781"/>
            <a:ext cx="9870366" cy="352043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3" name="Group 2">
            <a:extLst>
              <a:ext uri="{FF2B5EF4-FFF2-40B4-BE49-F238E27FC236}">
                <a16:creationId xmlns:a16="http://schemas.microsoft.com/office/drawing/2014/main" id="{B703ACA0-E548-4B9D-87E4-A5F9A24F97B9}"/>
              </a:ext>
            </a:extLst>
          </p:cNvPr>
          <p:cNvGrpSpPr/>
          <p:nvPr/>
        </p:nvGrpSpPr>
        <p:grpSpPr>
          <a:xfrm>
            <a:off x="0" y="96650"/>
            <a:ext cx="12192000" cy="589153"/>
            <a:chOff x="0" y="180871"/>
            <a:chExt cx="12192000" cy="589153"/>
          </a:xfrm>
        </p:grpSpPr>
        <p:sp>
          <p:nvSpPr>
            <p:cNvPr id="4" name="TextBox 3">
              <a:extLst>
                <a:ext uri="{FF2B5EF4-FFF2-40B4-BE49-F238E27FC236}">
                  <a16:creationId xmlns:a16="http://schemas.microsoft.com/office/drawing/2014/main" id="{5B527273-DE41-4CC4-BB05-085BE4362AA6}"/>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Metaverse Analysis—Metaverse Segmentation: Gamer Personas</a:t>
              </a:r>
            </a:p>
          </p:txBody>
        </p:sp>
        <p:cxnSp>
          <p:nvCxnSpPr>
            <p:cNvPr id="5" name="Straight Connector 4">
              <a:extLst>
                <a:ext uri="{FF2B5EF4-FFF2-40B4-BE49-F238E27FC236}">
                  <a16:creationId xmlns:a16="http://schemas.microsoft.com/office/drawing/2014/main" id="{FCE4D04F-92B4-4E17-81F1-5A1F78B882A4}"/>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A856B3C-A4E3-4547-8556-AFA9BE34F353}"/>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pic>
        <p:nvPicPr>
          <p:cNvPr id="8" name="Picture 7" descr="Logo&#10;&#10;Description automatically generated">
            <a:extLst>
              <a:ext uri="{FF2B5EF4-FFF2-40B4-BE49-F238E27FC236}">
                <a16:creationId xmlns:a16="http://schemas.microsoft.com/office/drawing/2014/main" id="{13EC49DB-61B5-4491-995E-826680A82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0" name="Content Placeholder 8">
            <a:extLst>
              <a:ext uri="{FF2B5EF4-FFF2-40B4-BE49-F238E27FC236}">
                <a16:creationId xmlns:a16="http://schemas.microsoft.com/office/drawing/2014/main" id="{506315E3-46A1-4881-BD11-41D18CBCE93B}"/>
              </a:ext>
            </a:extLst>
          </p:cNvPr>
          <p:cNvSpPr txBox="1">
            <a:spLocks/>
          </p:cNvSpPr>
          <p:nvPr/>
        </p:nvSpPr>
        <p:spPr>
          <a:xfrm>
            <a:off x="1636978" y="2159796"/>
            <a:ext cx="8917818" cy="236483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rPr>
              <a:t>How can gamers be segmented beyond gender? </a:t>
            </a:r>
            <a:r>
              <a:rPr lang="en-US" sz="2000" b="1" kern="0" dirty="0">
                <a:solidFill>
                  <a:srgbClr val="000000"/>
                </a:solidFill>
                <a:latin typeface="Palatino Linotype" panose="02040502050505030304" pitchFamily="18" charset="0"/>
              </a:rPr>
              <a:t>Determine 6 gamer personas</a:t>
            </a: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r>
              <a:rPr lang="en-US" sz="2000" b="1" kern="0" dirty="0">
                <a:solidFill>
                  <a:srgbClr val="000000"/>
                </a:solidFill>
                <a:latin typeface="Palatino Linotype" panose="02040502050505030304" pitchFamily="18" charset="0"/>
              </a:rPr>
              <a:t>Which gamer personas should we target? How do we attract different gamer personas? (We need to expand our metaverse market by connecting to the mobile market, improving our ability to create new user behaviors through attachment to game IP. )</a:t>
            </a: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p:txBody>
      </p:sp>
    </p:spTree>
    <p:extLst>
      <p:ext uri="{BB962C8B-B14F-4D97-AF65-F5344CB8AC3E}">
        <p14:creationId xmlns:p14="http://schemas.microsoft.com/office/powerpoint/2010/main" val="1453752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13EC49DB-61B5-4491-995E-826680A82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grpSp>
        <p:nvGrpSpPr>
          <p:cNvPr id="10" name="Group 9">
            <a:extLst>
              <a:ext uri="{FF2B5EF4-FFF2-40B4-BE49-F238E27FC236}">
                <a16:creationId xmlns:a16="http://schemas.microsoft.com/office/drawing/2014/main" id="{CBA8384F-5767-462B-BC91-09C8C4F14AB0}"/>
              </a:ext>
            </a:extLst>
          </p:cNvPr>
          <p:cNvGrpSpPr/>
          <p:nvPr/>
        </p:nvGrpSpPr>
        <p:grpSpPr>
          <a:xfrm>
            <a:off x="0" y="180871"/>
            <a:ext cx="12192000" cy="589153"/>
            <a:chOff x="0" y="180871"/>
            <a:chExt cx="12192000" cy="589153"/>
          </a:xfrm>
        </p:grpSpPr>
        <p:sp>
          <p:nvSpPr>
            <p:cNvPr id="11" name="TextBox 10">
              <a:extLst>
                <a:ext uri="{FF2B5EF4-FFF2-40B4-BE49-F238E27FC236}">
                  <a16:creationId xmlns:a16="http://schemas.microsoft.com/office/drawing/2014/main" id="{365D4E01-29B0-4D0E-B126-762D6337D659}"/>
                </a:ext>
              </a:extLst>
            </p:cNvPr>
            <p:cNvSpPr txBox="1"/>
            <p:nvPr/>
          </p:nvSpPr>
          <p:spPr>
            <a:xfrm>
              <a:off x="200966" y="180871"/>
              <a:ext cx="92243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Metaverse Segmentation: Gamer Persona Description</a:t>
              </a:r>
            </a:p>
          </p:txBody>
        </p:sp>
        <p:cxnSp>
          <p:nvCxnSpPr>
            <p:cNvPr id="12" name="Straight Connector 11">
              <a:extLst>
                <a:ext uri="{FF2B5EF4-FFF2-40B4-BE49-F238E27FC236}">
                  <a16:creationId xmlns:a16="http://schemas.microsoft.com/office/drawing/2014/main" id="{0F16A40F-27A8-4EE8-8982-3B138165149F}"/>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5DA86B7-9F60-477B-AACA-8C11C8C1CE9E}"/>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pic>
        <p:nvPicPr>
          <p:cNvPr id="3" name="Picture 2" descr="Qr code&#10;&#10;Description automatically generated with medium confidence">
            <a:extLst>
              <a:ext uri="{FF2B5EF4-FFF2-40B4-BE49-F238E27FC236}">
                <a16:creationId xmlns:a16="http://schemas.microsoft.com/office/drawing/2014/main" id="{B73091C9-3305-401C-B2DF-365883DE3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43" y="1198911"/>
            <a:ext cx="11569913" cy="4970777"/>
          </a:xfrm>
          <a:prstGeom prst="rect">
            <a:avLst/>
          </a:prstGeom>
        </p:spPr>
      </p:pic>
      <p:sp>
        <p:nvSpPr>
          <p:cNvPr id="14" name="TextBox 13">
            <a:extLst>
              <a:ext uri="{FF2B5EF4-FFF2-40B4-BE49-F238E27FC236}">
                <a16:creationId xmlns:a16="http://schemas.microsoft.com/office/drawing/2014/main" id="{4BA37E76-4D0B-4A1D-862F-DE66E6C03E23}"/>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Source of Data: Gallery of the Gamer-Modern Gamer Personas. Activision Blizzard Media..</a:t>
            </a:r>
          </a:p>
        </p:txBody>
      </p:sp>
    </p:spTree>
    <p:extLst>
      <p:ext uri="{BB962C8B-B14F-4D97-AF65-F5344CB8AC3E}">
        <p14:creationId xmlns:p14="http://schemas.microsoft.com/office/powerpoint/2010/main" val="398956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1A713CFA-02C6-4AD0-8705-CC2646F8D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grpSp>
        <p:nvGrpSpPr>
          <p:cNvPr id="9" name="Group 8">
            <a:extLst>
              <a:ext uri="{FF2B5EF4-FFF2-40B4-BE49-F238E27FC236}">
                <a16:creationId xmlns:a16="http://schemas.microsoft.com/office/drawing/2014/main" id="{2C517832-AB03-4EEE-9C65-03450BD80DFE}"/>
              </a:ext>
            </a:extLst>
          </p:cNvPr>
          <p:cNvGrpSpPr/>
          <p:nvPr/>
        </p:nvGrpSpPr>
        <p:grpSpPr>
          <a:xfrm>
            <a:off x="0" y="180871"/>
            <a:ext cx="12192000" cy="589153"/>
            <a:chOff x="0" y="180871"/>
            <a:chExt cx="12192000" cy="589153"/>
          </a:xfrm>
        </p:grpSpPr>
        <p:sp>
          <p:nvSpPr>
            <p:cNvPr id="10" name="TextBox 9">
              <a:extLst>
                <a:ext uri="{FF2B5EF4-FFF2-40B4-BE49-F238E27FC236}">
                  <a16:creationId xmlns:a16="http://schemas.microsoft.com/office/drawing/2014/main" id="{F7CE94C2-32F5-4BF3-815A-50D0032502EB}"/>
                </a:ext>
              </a:extLst>
            </p:cNvPr>
            <p:cNvSpPr txBox="1"/>
            <p:nvPr/>
          </p:nvSpPr>
          <p:spPr>
            <a:xfrm>
              <a:off x="200966" y="180871"/>
              <a:ext cx="92243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Metaverse Segmentation: Gamer Persona Analysis</a:t>
              </a:r>
            </a:p>
          </p:txBody>
        </p:sp>
        <p:cxnSp>
          <p:nvCxnSpPr>
            <p:cNvPr id="11" name="Straight Connector 10">
              <a:extLst>
                <a:ext uri="{FF2B5EF4-FFF2-40B4-BE49-F238E27FC236}">
                  <a16:creationId xmlns:a16="http://schemas.microsoft.com/office/drawing/2014/main" id="{A0B7FD3C-B796-48A4-B063-B75708C2D32F}"/>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B716D8A-DBC3-4E7F-B88B-364AB294D516}"/>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FF37615C-0351-44D3-8C29-B588EA463F8D}"/>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Gallery of the Gamer-Modern Gamer Personas. Activision Blizzard Media..</a:t>
            </a:r>
          </a:p>
        </p:txBody>
      </p:sp>
      <p:pic>
        <p:nvPicPr>
          <p:cNvPr id="5" name="Picture 4" descr="Chart, bubble chart&#10;&#10;Description automatically generated">
            <a:extLst>
              <a:ext uri="{FF2B5EF4-FFF2-40B4-BE49-F238E27FC236}">
                <a16:creationId xmlns:a16="http://schemas.microsoft.com/office/drawing/2014/main" id="{ECFC10F5-4265-4069-B70D-6ADC64C8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770" y="1024578"/>
            <a:ext cx="10012459" cy="5528876"/>
          </a:xfrm>
          <a:prstGeom prst="rect">
            <a:avLst/>
          </a:prstGeom>
        </p:spPr>
      </p:pic>
    </p:spTree>
    <p:extLst>
      <p:ext uri="{BB962C8B-B14F-4D97-AF65-F5344CB8AC3E}">
        <p14:creationId xmlns:p14="http://schemas.microsoft.com/office/powerpoint/2010/main" val="815693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0BADA6F1-6BED-44A3-B1BB-9655E0576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grpSp>
        <p:nvGrpSpPr>
          <p:cNvPr id="10" name="Group 9">
            <a:extLst>
              <a:ext uri="{FF2B5EF4-FFF2-40B4-BE49-F238E27FC236}">
                <a16:creationId xmlns:a16="http://schemas.microsoft.com/office/drawing/2014/main" id="{E5D93285-32CF-4D4C-B100-EC8FA8507E31}"/>
              </a:ext>
            </a:extLst>
          </p:cNvPr>
          <p:cNvGrpSpPr/>
          <p:nvPr/>
        </p:nvGrpSpPr>
        <p:grpSpPr>
          <a:xfrm>
            <a:off x="0" y="180871"/>
            <a:ext cx="12192000" cy="589153"/>
            <a:chOff x="0" y="180871"/>
            <a:chExt cx="12192000" cy="589153"/>
          </a:xfrm>
        </p:grpSpPr>
        <p:sp>
          <p:nvSpPr>
            <p:cNvPr id="11" name="TextBox 10">
              <a:extLst>
                <a:ext uri="{FF2B5EF4-FFF2-40B4-BE49-F238E27FC236}">
                  <a16:creationId xmlns:a16="http://schemas.microsoft.com/office/drawing/2014/main" id="{4269CCFC-0EEF-4880-8913-DCF52A427612}"/>
                </a:ext>
              </a:extLst>
            </p:cNvPr>
            <p:cNvSpPr txBox="1"/>
            <p:nvPr/>
          </p:nvSpPr>
          <p:spPr>
            <a:xfrm>
              <a:off x="200966" y="180871"/>
              <a:ext cx="92243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Metaverse Segmentation: Gamer Persona Analysis</a:t>
              </a:r>
            </a:p>
          </p:txBody>
        </p:sp>
        <p:cxnSp>
          <p:nvCxnSpPr>
            <p:cNvPr id="12" name="Straight Connector 11">
              <a:extLst>
                <a:ext uri="{FF2B5EF4-FFF2-40B4-BE49-F238E27FC236}">
                  <a16:creationId xmlns:a16="http://schemas.microsoft.com/office/drawing/2014/main" id="{ED68D86B-2F5A-46B5-A41A-ABF40DC7D9E5}"/>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E3FC7E7-8491-4CAC-88FF-FC06DE8344FA}"/>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5B7B0DB7-42A4-4628-80B9-62AD8E9ED568}"/>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Gallery of the Gamer-Modern Gamer Personas. Activision Blizzard Media..</a:t>
            </a:r>
          </a:p>
        </p:txBody>
      </p:sp>
      <p:pic>
        <p:nvPicPr>
          <p:cNvPr id="3" name="Picture 2" descr="Chart, bar chart&#10;&#10;Description automatically generated">
            <a:extLst>
              <a:ext uri="{FF2B5EF4-FFF2-40B4-BE49-F238E27FC236}">
                <a16:creationId xmlns:a16="http://schemas.microsoft.com/office/drawing/2014/main" id="{B3659DB3-6D82-4ADB-9409-D4B8A6BEC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522" y="1239377"/>
            <a:ext cx="11712955" cy="4663844"/>
          </a:xfrm>
          <a:prstGeom prst="rect">
            <a:avLst/>
          </a:prstGeom>
        </p:spPr>
      </p:pic>
    </p:spTree>
    <p:extLst>
      <p:ext uri="{BB962C8B-B14F-4D97-AF65-F5344CB8AC3E}">
        <p14:creationId xmlns:p14="http://schemas.microsoft.com/office/powerpoint/2010/main" val="1118617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0DBA94-0153-41FA-B9E5-67E450C9497C}"/>
              </a:ext>
            </a:extLst>
          </p:cNvPr>
          <p:cNvGrpSpPr/>
          <p:nvPr/>
        </p:nvGrpSpPr>
        <p:grpSpPr>
          <a:xfrm>
            <a:off x="0" y="180871"/>
            <a:ext cx="12192000" cy="830997"/>
            <a:chOff x="0" y="180871"/>
            <a:chExt cx="12192000" cy="830997"/>
          </a:xfrm>
        </p:grpSpPr>
        <p:sp>
          <p:nvSpPr>
            <p:cNvPr id="5" name="TextBox 4">
              <a:extLst>
                <a:ext uri="{FF2B5EF4-FFF2-40B4-BE49-F238E27FC236}">
                  <a16:creationId xmlns:a16="http://schemas.microsoft.com/office/drawing/2014/main" id="{649FB3C4-55FB-42FB-8EE1-A4B3A4F4CA1D}"/>
                </a:ext>
              </a:extLst>
            </p:cNvPr>
            <p:cNvSpPr txBox="1"/>
            <p:nvPr/>
          </p:nvSpPr>
          <p:spPr>
            <a:xfrm>
              <a:off x="200967" y="180871"/>
              <a:ext cx="74156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Palatino Linotype" panose="02040502050505030304" pitchFamily="18" charset="0"/>
                </a:rPr>
                <a:t>Strategies Conclusion</a:t>
              </a:r>
              <a:endParaRPr kumimoji="0" lang="en-US" sz="240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cxnSp>
          <p:nvCxnSpPr>
            <p:cNvPr id="6" name="Straight Connector 5">
              <a:extLst>
                <a:ext uri="{FF2B5EF4-FFF2-40B4-BE49-F238E27FC236}">
                  <a16:creationId xmlns:a16="http://schemas.microsoft.com/office/drawing/2014/main" id="{B37032AD-7C3A-4456-8078-35EFDFB1B967}"/>
                </a:ext>
              </a:extLst>
            </p:cNvPr>
            <p:cNvCxnSpPr/>
            <p:nvPr/>
          </p:nvCxnSpPr>
          <p:spPr>
            <a:xfrm>
              <a:off x="0" y="770024"/>
              <a:ext cx="12192000" cy="0"/>
            </a:xfrm>
            <a:prstGeom prst="line">
              <a:avLst/>
            </a:prstGeom>
            <a:ln w="76200">
              <a:gradFill flip="none" rotWithShape="1">
                <a:gsLst>
                  <a:gs pos="0">
                    <a:srgbClr val="A000B0"/>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9A95A7C-2717-4CEA-979C-3DED31C4F8F3}"/>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aphicFrame>
        <p:nvGraphicFramePr>
          <p:cNvPr id="2" name="Diagram 1">
            <a:extLst>
              <a:ext uri="{FF2B5EF4-FFF2-40B4-BE49-F238E27FC236}">
                <a16:creationId xmlns:a16="http://schemas.microsoft.com/office/drawing/2014/main" id="{10AEB167-C18A-4B2E-8F19-DE9E8A23EFAC}"/>
              </a:ext>
            </a:extLst>
          </p:cNvPr>
          <p:cNvGraphicFramePr/>
          <p:nvPr>
            <p:extLst>
              <p:ext uri="{D42A27DB-BD31-4B8C-83A1-F6EECF244321}">
                <p14:modId xmlns:p14="http://schemas.microsoft.com/office/powerpoint/2010/main" val="2232996212"/>
              </p:ext>
            </p:extLst>
          </p:nvPr>
        </p:nvGraphicFramePr>
        <p:xfrm>
          <a:off x="1129175" y="953875"/>
          <a:ext cx="10861858" cy="576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Logo&#10;&#10;Description automatically generated">
            <a:extLst>
              <a:ext uri="{FF2B5EF4-FFF2-40B4-BE49-F238E27FC236}">
                <a16:creationId xmlns:a16="http://schemas.microsoft.com/office/drawing/2014/main" id="{4F0A38C6-3DA7-431A-B96E-1D1F6E9208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1807276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B75242-2DA1-4C1D-9D88-DF556C426A75}"/>
              </a:ext>
            </a:extLst>
          </p:cNvPr>
          <p:cNvSpPr>
            <a:spLocks noGrp="1"/>
          </p:cNvSpPr>
          <p:nvPr>
            <p:ph idx="1"/>
          </p:nvPr>
        </p:nvSpPr>
        <p:spPr>
          <a:xfrm>
            <a:off x="411250" y="1005817"/>
            <a:ext cx="10515600" cy="5143887"/>
          </a:xfrm>
        </p:spPr>
        <p:txBody>
          <a:bodyPr>
            <a:normAutofit fontScale="62500" lnSpcReduction="20000"/>
          </a:bodyPr>
          <a:lstStyle/>
          <a:p>
            <a:pPr marL="0" indent="0">
              <a:lnSpc>
                <a:spcPct val="120000"/>
              </a:lnSpc>
              <a:spcBef>
                <a:spcPts val="0"/>
              </a:spcBef>
              <a:buNone/>
            </a:pPr>
            <a:r>
              <a:rPr lang="en-US" sz="1800" dirty="0">
                <a:latin typeface="Palatino Linotype" panose="02040502050505030304" pitchFamily="18" charset="0"/>
              </a:rPr>
              <a:t>Video Game Industry in the U.S. Statista. </a:t>
            </a:r>
          </a:p>
          <a:p>
            <a:pPr marL="0" indent="0">
              <a:lnSpc>
                <a:spcPct val="120000"/>
              </a:lnSpc>
              <a:spcBef>
                <a:spcPts val="0"/>
              </a:spcBef>
              <a:buNone/>
            </a:pPr>
            <a:r>
              <a:rPr lang="en-US" sz="1800" dirty="0">
                <a:latin typeface="Palatino Linotype" panose="02040502050505030304" pitchFamily="18" charset="0"/>
                <a:hlinkClick r:id="rId2">
                  <a:extLst>
                    <a:ext uri="{A12FA001-AC4F-418D-AE19-62706E023703}">
                      <ahyp:hlinkClr xmlns:ahyp="http://schemas.microsoft.com/office/drawing/2018/hyperlinkcolor" val="tx"/>
                    </a:ext>
                  </a:extLst>
                </a:hlinkClick>
              </a:rPr>
              <a:t>https://www.statista.com/statistics/421848/game-revenues-global-companies/</a:t>
            </a:r>
            <a:endParaRPr lang="en-US" sz="1800" dirty="0">
              <a:latin typeface="Palatino Linotype" panose="02040502050505030304" pitchFamily="18" charset="0"/>
            </a:endParaRPr>
          </a:p>
          <a:p>
            <a:pPr marL="0" indent="0">
              <a:lnSpc>
                <a:spcPct val="120000"/>
              </a:lnSpc>
              <a:spcBef>
                <a:spcPts val="0"/>
              </a:spcBef>
              <a:buNone/>
            </a:pPr>
            <a:endParaRPr lang="en-US" sz="1800" dirty="0">
              <a:latin typeface="Palatino Linotype" panose="02040502050505030304" pitchFamily="18" charset="0"/>
            </a:endParaRPr>
          </a:p>
          <a:p>
            <a:pPr marL="0" indent="0">
              <a:lnSpc>
                <a:spcPct val="120000"/>
              </a:lnSpc>
              <a:spcBef>
                <a:spcPts val="0"/>
              </a:spcBef>
              <a:buNone/>
            </a:pPr>
            <a:r>
              <a:rPr lang="en-US" sz="1800" dirty="0">
                <a:latin typeface="Palatino Linotype" panose="02040502050505030304" pitchFamily="18" charset="0"/>
              </a:rPr>
              <a:t>Activision Blizzard Annual Reports. Activision Blizzard. </a:t>
            </a:r>
          </a:p>
          <a:p>
            <a:pPr marL="0" indent="0">
              <a:lnSpc>
                <a:spcPct val="120000"/>
              </a:lnSpc>
              <a:spcBef>
                <a:spcPts val="0"/>
              </a:spcBef>
              <a:buNone/>
            </a:pPr>
            <a:r>
              <a:rPr lang="en-US" sz="1800" dirty="0">
                <a:latin typeface="Palatino Linotype" panose="02040502050505030304" pitchFamily="18" charset="0"/>
                <a:hlinkClick r:id="rId3">
                  <a:extLst>
                    <a:ext uri="{A12FA001-AC4F-418D-AE19-62706E023703}">
                      <ahyp:hlinkClr xmlns:ahyp="http://schemas.microsoft.com/office/drawing/2018/hyperlinkcolor" val="tx"/>
                    </a:ext>
                  </a:extLst>
                </a:hlinkClick>
              </a:rPr>
              <a:t>https://investor.activision.com/annual-reports</a:t>
            </a:r>
            <a:endParaRPr lang="en-US" sz="1800" dirty="0">
              <a:latin typeface="Palatino Linotype" panose="02040502050505030304" pitchFamily="18" charset="0"/>
            </a:endParaRPr>
          </a:p>
          <a:p>
            <a:pPr marL="0" indent="0">
              <a:lnSpc>
                <a:spcPct val="120000"/>
              </a:lnSpc>
              <a:spcBef>
                <a:spcPts val="0"/>
              </a:spcBef>
              <a:buNone/>
            </a:pPr>
            <a:endParaRPr lang="en-US" sz="1800" dirty="0">
              <a:latin typeface="Palatino Linotype" panose="02040502050505030304" pitchFamily="18" charset="0"/>
            </a:endParaRPr>
          </a:p>
          <a:p>
            <a:pPr marL="0" indent="0">
              <a:lnSpc>
                <a:spcPct val="120000"/>
              </a:lnSpc>
              <a:spcBef>
                <a:spcPts val="0"/>
              </a:spcBef>
              <a:buNone/>
            </a:pPr>
            <a:r>
              <a:rPr lang="en-US" sz="1800" dirty="0">
                <a:latin typeface="Palatino Linotype" panose="02040502050505030304" pitchFamily="18" charset="0"/>
              </a:rPr>
              <a:t>Top Video Games 1995-2021 Metacritic. </a:t>
            </a:r>
          </a:p>
          <a:p>
            <a:pPr marL="0" indent="0">
              <a:lnSpc>
                <a:spcPct val="120000"/>
              </a:lnSpc>
              <a:spcBef>
                <a:spcPts val="0"/>
              </a:spcBef>
              <a:buNone/>
            </a:pPr>
            <a:r>
              <a:rPr lang="en-US" sz="1800" dirty="0">
                <a:latin typeface="Palatino Linotype" panose="02040502050505030304" pitchFamily="18" charset="0"/>
                <a:hlinkClick r:id="rId4">
                  <a:extLst>
                    <a:ext uri="{A12FA001-AC4F-418D-AE19-62706E023703}">
                      <ahyp:hlinkClr xmlns:ahyp="http://schemas.microsoft.com/office/drawing/2018/hyperlinkcolor" val="tx"/>
                    </a:ext>
                  </a:extLst>
                </a:hlinkClick>
              </a:rPr>
              <a:t>https://www.kaggle.com/deepcontractor/top-video-games-19952021-metacritic</a:t>
            </a:r>
            <a:r>
              <a:rPr lang="en-US" sz="1800" dirty="0">
                <a:latin typeface="Palatino Linotype" panose="02040502050505030304" pitchFamily="18" charset="0"/>
              </a:rPr>
              <a:t> </a:t>
            </a:r>
          </a:p>
          <a:p>
            <a:pPr marL="0" indent="0">
              <a:lnSpc>
                <a:spcPct val="120000"/>
              </a:lnSpc>
              <a:spcBef>
                <a:spcPts val="0"/>
              </a:spcBef>
              <a:buNone/>
            </a:pPr>
            <a:endParaRPr lang="en-US" sz="1800" dirty="0">
              <a:latin typeface="Palatino Linotype" panose="02040502050505030304" pitchFamily="18" charset="0"/>
            </a:endParaRPr>
          </a:p>
          <a:p>
            <a:pPr marL="0" indent="0">
              <a:lnSpc>
                <a:spcPct val="120000"/>
              </a:lnSpc>
              <a:spcBef>
                <a:spcPts val="0"/>
              </a:spcBef>
              <a:buNone/>
            </a:pPr>
            <a:r>
              <a:rPr lang="en-US" sz="1800" dirty="0">
                <a:latin typeface="Palatino Linotype" panose="02040502050505030304" pitchFamily="18" charset="0"/>
              </a:rPr>
              <a:t>Gallery of the gamer. Activision Blizzard. </a:t>
            </a:r>
            <a:r>
              <a:rPr lang="en-US" sz="1800" dirty="0">
                <a:latin typeface="Palatino Linotype" panose="02040502050505030304" pitchFamily="18" charset="0"/>
                <a:hlinkClick r:id="rId5">
                  <a:extLst>
                    <a:ext uri="{A12FA001-AC4F-418D-AE19-62706E023703}">
                      <ahyp:hlinkClr xmlns:ahyp="http://schemas.microsoft.com/office/drawing/2018/hyperlinkcolor" val="tx"/>
                    </a:ext>
                  </a:extLst>
                </a:hlinkClick>
              </a:rPr>
              <a:t>https://www.activisionblizzardmedia.com/content/dam/atvi/ab-media/news-resources/documents/Gallery_of_the_Gamer_-_Modern_Gamer_Personas.pdf</a:t>
            </a:r>
            <a:r>
              <a:rPr lang="en-US" sz="1800" dirty="0">
                <a:latin typeface="Palatino Linotype" panose="02040502050505030304" pitchFamily="18" charset="0"/>
              </a:rPr>
              <a:t> </a:t>
            </a:r>
          </a:p>
          <a:p>
            <a:pPr marL="0" indent="0">
              <a:lnSpc>
                <a:spcPct val="120000"/>
              </a:lnSpc>
              <a:spcBef>
                <a:spcPts val="0"/>
              </a:spcBef>
              <a:buNone/>
            </a:pPr>
            <a:endParaRPr lang="en-US" sz="1800" dirty="0">
              <a:effectLst/>
              <a:latin typeface="Palatino Linotype" panose="02040502050505030304" pitchFamily="18" charset="0"/>
            </a:endParaRPr>
          </a:p>
          <a:p>
            <a:pPr marL="0" indent="0">
              <a:lnSpc>
                <a:spcPct val="120000"/>
              </a:lnSpc>
              <a:spcBef>
                <a:spcPts val="0"/>
              </a:spcBef>
              <a:buNone/>
            </a:pPr>
            <a:r>
              <a:rPr lang="en-US" sz="1800" dirty="0">
                <a:effectLst/>
                <a:latin typeface="Palatino Linotype" panose="02040502050505030304" pitchFamily="18" charset="0"/>
              </a:rPr>
              <a:t>Activate 2019 Consumer Technology &amp; Media Research Study (n = 4,006), Activate 2021 Consumer Technology &amp; Media Research Study (n = 4,018). </a:t>
            </a:r>
            <a:r>
              <a:rPr lang="en-US" sz="1800" dirty="0">
                <a:latin typeface="Palatino Linotype" panose="02040502050505030304" pitchFamily="18" charset="0"/>
              </a:rPr>
              <a:t>Activate analysis. </a:t>
            </a:r>
          </a:p>
          <a:p>
            <a:pPr marL="0" indent="0">
              <a:lnSpc>
                <a:spcPct val="120000"/>
              </a:lnSpc>
              <a:spcBef>
                <a:spcPts val="0"/>
              </a:spcBef>
              <a:buNone/>
            </a:pPr>
            <a:r>
              <a:rPr lang="en-US" sz="1800" dirty="0">
                <a:latin typeface="Palatino Linotype" panose="02040502050505030304" pitchFamily="18" charset="0"/>
                <a:hlinkClick r:id="rId6">
                  <a:extLst>
                    <a:ext uri="{A12FA001-AC4F-418D-AE19-62706E023703}">
                      <ahyp:hlinkClr xmlns:ahyp="http://schemas.microsoft.com/office/drawing/2018/hyperlinkcolor" val="tx"/>
                    </a:ext>
                  </a:extLst>
                </a:hlinkClick>
              </a:rPr>
              <a:t>https://activate.com/wp-content/uploads/2020/11/Activate-Outlook-2021_103120.pdf</a:t>
            </a:r>
            <a:r>
              <a:rPr lang="en-US" sz="1800" dirty="0">
                <a:latin typeface="Palatino Linotype" panose="02040502050505030304" pitchFamily="18" charset="0"/>
              </a:rPr>
              <a:t> </a:t>
            </a:r>
          </a:p>
          <a:p>
            <a:pPr marL="0" indent="0">
              <a:lnSpc>
                <a:spcPct val="120000"/>
              </a:lnSpc>
              <a:spcBef>
                <a:spcPts val="0"/>
              </a:spcBef>
              <a:buNone/>
            </a:pPr>
            <a:endParaRPr lang="en-US" sz="1800" dirty="0">
              <a:latin typeface="Palatino Linotype" panose="02040502050505030304" pitchFamily="18" charset="0"/>
            </a:endParaRPr>
          </a:p>
          <a:p>
            <a:pPr marL="0" indent="0">
              <a:lnSpc>
                <a:spcPct val="120000"/>
              </a:lnSpc>
              <a:spcBef>
                <a:spcPts val="0"/>
              </a:spcBef>
              <a:buNone/>
            </a:pPr>
            <a:r>
              <a:rPr lang="en-US" sz="1800" dirty="0">
                <a:latin typeface="Palatino Linotype" panose="02040502050505030304" pitchFamily="18" charset="0"/>
              </a:rPr>
              <a:t>Twitch game data (2016-2021). Kaggle &amp; Twitch.</a:t>
            </a:r>
          </a:p>
          <a:p>
            <a:pPr marL="0" indent="0">
              <a:lnSpc>
                <a:spcPct val="120000"/>
              </a:lnSpc>
              <a:spcBef>
                <a:spcPts val="0"/>
              </a:spcBef>
              <a:buNone/>
            </a:pPr>
            <a:r>
              <a:rPr lang="en-US" sz="1800" b="0" i="0" strike="noStrike" dirty="0">
                <a:effectLst/>
                <a:latin typeface="Palatino Linotype" panose="02040502050505030304" pitchFamily="18" charset="0"/>
                <a:hlinkClick r:id="rId7">
                  <a:extLst>
                    <a:ext uri="{A12FA001-AC4F-418D-AE19-62706E023703}">
                      <ahyp:hlinkClr xmlns:ahyp="http://schemas.microsoft.com/office/drawing/2018/hyperlinkcolor" val="tx"/>
                    </a:ext>
                  </a:extLst>
                </a:hlinkClick>
              </a:rPr>
              <a:t>https://www.kaggle.com/rankirsh/evolution-of-top-games-on-twitch</a:t>
            </a:r>
            <a:endParaRPr lang="en-US" sz="1800" b="0" i="0" strike="noStrike" dirty="0">
              <a:effectLst/>
              <a:latin typeface="Palatino Linotype" panose="02040502050505030304" pitchFamily="18" charset="0"/>
            </a:endParaRPr>
          </a:p>
          <a:p>
            <a:pPr marL="0" indent="0">
              <a:lnSpc>
                <a:spcPct val="120000"/>
              </a:lnSpc>
              <a:spcBef>
                <a:spcPts val="0"/>
              </a:spcBef>
              <a:buNone/>
            </a:pPr>
            <a:endParaRPr lang="en-US" sz="1800" dirty="0">
              <a:latin typeface="Palatino Linotype" panose="02040502050505030304" pitchFamily="18" charset="0"/>
            </a:endParaRPr>
          </a:p>
          <a:p>
            <a:pPr marL="0" indent="0" fontAlgn="base">
              <a:lnSpc>
                <a:spcPct val="120000"/>
              </a:lnSpc>
              <a:buNone/>
            </a:pPr>
            <a:r>
              <a:rPr lang="en-US" sz="1800" i="0" dirty="0">
                <a:effectLst/>
                <a:latin typeface="Palatino Linotype" panose="02040502050505030304" pitchFamily="18" charset="0"/>
              </a:rPr>
              <a:t>Global users daily time on social media apps 2020-2021, by gender. </a:t>
            </a:r>
            <a:r>
              <a:rPr lang="en-US" sz="1800" i="0" dirty="0" err="1">
                <a:effectLst/>
                <a:latin typeface="Palatino Linotype" panose="02040502050505030304" pitchFamily="18" charset="0"/>
              </a:rPr>
              <a:t>Adjoe</a:t>
            </a:r>
            <a:r>
              <a:rPr lang="en-US" sz="1800" i="0" dirty="0">
                <a:effectLst/>
                <a:latin typeface="Palatino Linotype" panose="02040502050505030304" pitchFamily="18" charset="0"/>
              </a:rPr>
              <a:t> GmbH, Statista.</a:t>
            </a:r>
          </a:p>
          <a:p>
            <a:pPr marL="0" indent="0" fontAlgn="base">
              <a:lnSpc>
                <a:spcPct val="120000"/>
              </a:lnSpc>
              <a:buNone/>
            </a:pPr>
            <a:r>
              <a:rPr lang="en-US" sz="1800" i="0" dirty="0">
                <a:effectLst/>
                <a:latin typeface="Palatino Linotype" panose="02040502050505030304" pitchFamily="18" charset="0"/>
                <a:hlinkClick r:id="rId8">
                  <a:extLst>
                    <a:ext uri="{A12FA001-AC4F-418D-AE19-62706E023703}">
                      <ahyp:hlinkClr xmlns:ahyp="http://schemas.microsoft.com/office/drawing/2018/hyperlinkcolor" val="tx"/>
                    </a:ext>
                  </a:extLst>
                </a:hlinkClick>
              </a:rPr>
              <a:t>https://www-statista-com.eu1.proxy.openathens.net/statistics/1272876/worldwide-social-apps-time-spent-daily-gender/</a:t>
            </a:r>
            <a:endParaRPr lang="en-US" sz="1800" i="0" dirty="0">
              <a:effectLst/>
              <a:latin typeface="Palatino Linotype" panose="02040502050505030304" pitchFamily="18" charset="0"/>
            </a:endParaRPr>
          </a:p>
          <a:p>
            <a:pPr marL="0" indent="0" fontAlgn="base">
              <a:lnSpc>
                <a:spcPct val="120000"/>
              </a:lnSpc>
              <a:buNone/>
            </a:pPr>
            <a:r>
              <a:rPr lang="en-US" sz="1800" i="0" dirty="0">
                <a:effectLst/>
                <a:latin typeface="Palatino Linotype" panose="02040502050505030304" pitchFamily="18" charset="0"/>
              </a:rPr>
              <a:t>Distribution of mobile gaming app users in the United States as of January 2021, by gender. eMarketer; Jun Group</a:t>
            </a:r>
          </a:p>
          <a:p>
            <a:pPr marL="0" indent="0" fontAlgn="base">
              <a:lnSpc>
                <a:spcPct val="120000"/>
              </a:lnSpc>
              <a:buNone/>
            </a:pPr>
            <a:r>
              <a:rPr lang="en-US" sz="1800" i="0" dirty="0">
                <a:effectLst/>
                <a:latin typeface="Palatino Linotype" panose="02040502050505030304" pitchFamily="18" charset="0"/>
                <a:hlinkClick r:id="rId9">
                  <a:extLst>
                    <a:ext uri="{A12FA001-AC4F-418D-AE19-62706E023703}">
                      <ahyp:hlinkClr xmlns:ahyp="http://schemas.microsoft.com/office/drawing/2018/hyperlinkcolor" val="tx"/>
                    </a:ext>
                  </a:extLst>
                </a:hlinkClick>
              </a:rPr>
              <a:t>https://www-statista-com.eu1.proxy.openathens.net/statistics/1243409/us-mobile-gaming-users-gender/</a:t>
            </a:r>
            <a:endParaRPr lang="en-US" sz="1800" i="0" dirty="0">
              <a:effectLst/>
              <a:latin typeface="Palatino Linotype" panose="02040502050505030304" pitchFamily="18" charset="0"/>
            </a:endParaRPr>
          </a:p>
          <a:p>
            <a:pPr marL="0" indent="0" fontAlgn="base">
              <a:lnSpc>
                <a:spcPct val="120000"/>
              </a:lnSpc>
              <a:buNone/>
            </a:pPr>
            <a:r>
              <a:rPr lang="en-US" sz="1800" i="0" dirty="0">
                <a:effectLst/>
                <a:latin typeface="Palatino Linotype" panose="02040502050505030304" pitchFamily="18" charset="0"/>
              </a:rPr>
              <a:t>Distribution of video game users in the United States in 2021, by gender. Statista; Statista Advertising &amp; Media Outlook</a:t>
            </a:r>
          </a:p>
          <a:p>
            <a:pPr marL="0" indent="0" fontAlgn="base">
              <a:lnSpc>
                <a:spcPct val="120000"/>
              </a:lnSpc>
              <a:buNone/>
            </a:pPr>
            <a:r>
              <a:rPr lang="en-US" sz="1800" i="0" dirty="0">
                <a:effectLst/>
                <a:latin typeface="Palatino Linotype" panose="02040502050505030304" pitchFamily="18" charset="0"/>
                <a:hlinkClick r:id="rId10">
                  <a:extLst>
                    <a:ext uri="{A12FA001-AC4F-418D-AE19-62706E023703}">
                      <ahyp:hlinkClr xmlns:ahyp="http://schemas.microsoft.com/office/drawing/2018/hyperlinkcolor" val="tx"/>
                    </a:ext>
                  </a:extLst>
                </a:hlinkClick>
              </a:rPr>
              <a:t>https://www-statista-com.eu1.proxy.openathens.net/forecasts/494867/distribution-of-gamers-by-gender-usa</a:t>
            </a:r>
            <a:endParaRPr lang="en-US" sz="1800" i="0" dirty="0">
              <a:effectLst/>
              <a:latin typeface="Palatino Linotype" panose="02040502050505030304" pitchFamily="18" charset="0"/>
            </a:endParaRPr>
          </a:p>
          <a:p>
            <a:pPr marL="0" indent="0">
              <a:lnSpc>
                <a:spcPct val="120000"/>
              </a:lnSpc>
              <a:spcBef>
                <a:spcPts val="0"/>
              </a:spcBef>
              <a:buNone/>
            </a:pPr>
            <a:endParaRPr lang="en-US" sz="1800" b="0" i="0" strike="noStrike" dirty="0">
              <a:effectLst/>
              <a:latin typeface="Times New Roman" panose="02020603050405020304" pitchFamily="18" charset="0"/>
            </a:endParaRPr>
          </a:p>
          <a:p>
            <a:pPr marL="0" indent="0">
              <a:lnSpc>
                <a:spcPct val="120000"/>
              </a:lnSpc>
              <a:spcBef>
                <a:spcPts val="0"/>
              </a:spcBef>
              <a:buNone/>
            </a:pPr>
            <a:endParaRPr lang="en-US" sz="1800" dirty="0">
              <a:latin typeface="Palatino Linotype" panose="02040502050505030304" pitchFamily="18" charset="0"/>
            </a:endParaRPr>
          </a:p>
          <a:p>
            <a:pPr marL="0" indent="0">
              <a:lnSpc>
                <a:spcPct val="120000"/>
              </a:lnSpc>
              <a:spcBef>
                <a:spcPts val="0"/>
              </a:spcBef>
              <a:buNone/>
            </a:pPr>
            <a:endParaRPr lang="en-US" sz="1800" dirty="0">
              <a:latin typeface="Palatino Linotype" panose="02040502050505030304" pitchFamily="18" charset="0"/>
            </a:endParaRPr>
          </a:p>
        </p:txBody>
      </p:sp>
      <p:sp>
        <p:nvSpPr>
          <p:cNvPr id="4" name="TextBox 3">
            <a:extLst>
              <a:ext uri="{FF2B5EF4-FFF2-40B4-BE49-F238E27FC236}">
                <a16:creationId xmlns:a16="http://schemas.microsoft.com/office/drawing/2014/main" id="{59B63DA9-FFC1-433D-9DB3-684800CB81F1}"/>
              </a:ext>
            </a:extLst>
          </p:cNvPr>
          <p:cNvSpPr txBox="1"/>
          <p:nvPr/>
        </p:nvSpPr>
        <p:spPr>
          <a:xfrm>
            <a:off x="200967" y="180871"/>
            <a:ext cx="74156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Palatino Linotype" panose="02040502050505030304" pitchFamily="18" charset="0"/>
              </a:rPr>
              <a:t>References/Source of Data</a:t>
            </a: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pic>
        <p:nvPicPr>
          <p:cNvPr id="5" name="Picture 4" descr="Logo&#10;&#10;Description automatically generated">
            <a:extLst>
              <a:ext uri="{FF2B5EF4-FFF2-40B4-BE49-F238E27FC236}">
                <a16:creationId xmlns:a16="http://schemas.microsoft.com/office/drawing/2014/main" id="{CA384171-D7D5-4AFE-B21B-333E085717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1308637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light, dark, laser, night sky&#10;&#10;Description automatically generated">
            <a:extLst>
              <a:ext uri="{FF2B5EF4-FFF2-40B4-BE49-F238E27FC236}">
                <a16:creationId xmlns:a16="http://schemas.microsoft.com/office/drawing/2014/main" id="{81B1CF4E-D451-4B65-B75D-9C29A083117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1329"/>
          <a:stretch/>
        </p:blipFill>
        <p:spPr>
          <a:xfrm>
            <a:off x="20" y="1"/>
            <a:ext cx="12191980" cy="6857999"/>
          </a:xfrm>
          <a:prstGeom prst="rect">
            <a:avLst/>
          </a:prstGeom>
        </p:spPr>
      </p:pic>
      <p:sp>
        <p:nvSpPr>
          <p:cNvPr id="2" name="Title 1">
            <a:extLst>
              <a:ext uri="{FF2B5EF4-FFF2-40B4-BE49-F238E27FC236}">
                <a16:creationId xmlns:a16="http://schemas.microsoft.com/office/drawing/2014/main" id="{86450850-F0FB-462D-8694-EA2542BDEA35}"/>
              </a:ext>
            </a:extLst>
          </p:cNvPr>
          <p:cNvSpPr>
            <a:spLocks noGrp="1"/>
          </p:cNvSpPr>
          <p:nvPr>
            <p:ph type="title"/>
          </p:nvPr>
        </p:nvSpPr>
        <p:spPr>
          <a:xfrm>
            <a:off x="838201" y="1065862"/>
            <a:ext cx="3313164" cy="4726276"/>
          </a:xfrm>
        </p:spPr>
        <p:txBody>
          <a:bodyPr>
            <a:normAutofit/>
          </a:bodyPr>
          <a:lstStyle/>
          <a:p>
            <a:pPr algn="r"/>
            <a:r>
              <a:rPr lang="en-US" sz="4000" b="1" dirty="0">
                <a:solidFill>
                  <a:srgbClr val="FFFFFF"/>
                </a:solidFill>
                <a:latin typeface="Palatino Linotype" panose="02040502050505030304" pitchFamily="18" charset="0"/>
              </a:rPr>
              <a:t>Our Approaches</a:t>
            </a:r>
            <a:br>
              <a:rPr lang="en-US" sz="4000" b="1" dirty="0">
                <a:solidFill>
                  <a:srgbClr val="FFFFFF"/>
                </a:solidFill>
                <a:latin typeface="Palatino Linotype" panose="02040502050505030304" pitchFamily="18" charset="0"/>
              </a:rPr>
            </a:br>
            <a:br>
              <a:rPr lang="en-US" sz="4000" b="1" dirty="0">
                <a:solidFill>
                  <a:srgbClr val="FFFFFF"/>
                </a:solidFill>
                <a:latin typeface="Palatino Linotype" panose="02040502050505030304" pitchFamily="18" charset="0"/>
              </a:rPr>
            </a:br>
            <a:r>
              <a:rPr lang="en-US" sz="2400" b="1" dirty="0">
                <a:solidFill>
                  <a:srgbClr val="FFFFFF"/>
                </a:solidFill>
                <a:latin typeface="Palatino Linotype" panose="02040502050505030304" pitchFamily="18" charset="0"/>
              </a:rPr>
              <a:t>--2 P</a:t>
            </a:r>
            <a:r>
              <a:rPr lang="en-US" altLang="zh-CN" sz="2400" b="1" dirty="0">
                <a:solidFill>
                  <a:srgbClr val="FFFFFF"/>
                </a:solidFill>
                <a:latin typeface="Palatino Linotype" panose="02040502050505030304" pitchFamily="18" charset="0"/>
              </a:rPr>
              <a:t>roblems</a:t>
            </a:r>
            <a:r>
              <a:rPr lang="en-US" sz="2400" b="1" dirty="0">
                <a:solidFill>
                  <a:srgbClr val="FFFFFF"/>
                </a:solidFill>
                <a:latin typeface="Palatino Linotype" panose="02040502050505030304" pitchFamily="18" charset="0"/>
              </a:rPr>
              <a:t> to Solve</a:t>
            </a:r>
            <a:endParaRPr lang="en-US" sz="4000" b="1" dirty="0">
              <a:solidFill>
                <a:srgbClr val="FFFFFF"/>
              </a:solidFill>
              <a:latin typeface="Palatino Linotype" panose="02040502050505030304" pitchFamily="18" charset="0"/>
            </a:endParaRPr>
          </a:p>
        </p:txBody>
      </p:sp>
      <p:cxnSp>
        <p:nvCxnSpPr>
          <p:cNvPr id="40" name="Straight Connector 3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3DF9E805-BC1B-4F26-BE98-1D826CFD9A93}"/>
              </a:ext>
            </a:extLst>
          </p:cNvPr>
          <p:cNvSpPr>
            <a:spLocks noGrp="1"/>
          </p:cNvSpPr>
          <p:nvPr>
            <p:ph idx="1"/>
          </p:nvPr>
        </p:nvSpPr>
        <p:spPr>
          <a:xfrm>
            <a:off x="5191473" y="1150083"/>
            <a:ext cx="5744685" cy="4726276"/>
          </a:xfrm>
        </p:spPr>
        <p:txBody>
          <a:bodyPr anchor="ctr">
            <a:normAutofit/>
          </a:bodyPr>
          <a:lstStyle/>
          <a:p>
            <a:pPr marL="342900" indent="-342900">
              <a:buFont typeface="+mj-lt"/>
              <a:buAutoNum type="arabicPeriod"/>
            </a:pPr>
            <a:r>
              <a:rPr lang="en-US" sz="2000" b="1" dirty="0">
                <a:solidFill>
                  <a:srgbClr val="FFFFFF"/>
                </a:solidFill>
                <a:latin typeface="Palatino Linotype" panose="02040502050505030304" pitchFamily="18" charset="0"/>
              </a:rPr>
              <a:t>How can we improve Activision Blizzard’s revenue to increase Microsoft’s market share in the video gaming market?</a:t>
            </a:r>
          </a:p>
          <a:p>
            <a:pPr marL="342900" indent="-342900">
              <a:buFont typeface="+mj-lt"/>
              <a:buAutoNum type="arabicPeriod"/>
            </a:pPr>
            <a:endParaRPr lang="en-US" sz="2000" b="1" dirty="0">
              <a:solidFill>
                <a:srgbClr val="FFFFFF"/>
              </a:solidFill>
              <a:latin typeface="Palatino Linotype" panose="02040502050505030304" pitchFamily="18" charset="0"/>
            </a:endParaRPr>
          </a:p>
          <a:p>
            <a:pPr marL="342900" indent="-342900">
              <a:buFont typeface="+mj-lt"/>
              <a:buAutoNum type="arabicPeriod"/>
            </a:pPr>
            <a:r>
              <a:rPr lang="en-US" sz="2000" b="1" dirty="0">
                <a:solidFill>
                  <a:srgbClr val="FFFFFF"/>
                </a:solidFill>
                <a:latin typeface="Palatino Linotype" panose="02040502050505030304" pitchFamily="18" charset="0"/>
              </a:rPr>
              <a:t>How can we utilize Activision Blizzard’s current platforms, talents, and experience to increase our market share in the emerging metaverse market?</a:t>
            </a:r>
          </a:p>
        </p:txBody>
      </p:sp>
      <p:sp>
        <p:nvSpPr>
          <p:cNvPr id="11" name="Content Placeholder 2">
            <a:extLst>
              <a:ext uri="{FF2B5EF4-FFF2-40B4-BE49-F238E27FC236}">
                <a16:creationId xmlns:a16="http://schemas.microsoft.com/office/drawing/2014/main" id="{62D5DB6D-90C5-49ED-8335-1B9F52BF98F8}"/>
              </a:ext>
            </a:extLst>
          </p:cNvPr>
          <p:cNvSpPr txBox="1">
            <a:spLocks/>
          </p:cNvSpPr>
          <p:nvPr/>
        </p:nvSpPr>
        <p:spPr>
          <a:xfrm>
            <a:off x="6835875" y="344905"/>
            <a:ext cx="4758733" cy="28622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228600" algn="l" fontAlgn="auto">
              <a:spcBef>
                <a:spcPts val="0"/>
              </a:spcBef>
              <a:spcAft>
                <a:spcPts val="0"/>
              </a:spcAft>
              <a:buClrTx/>
              <a:buSzTx/>
              <a:buFont typeface="Arial" panose="020B0604020202020204" pitchFamily="34" charset="0"/>
              <a:buChar char="•"/>
              <a:tabLst/>
              <a:defRPr/>
            </a:pPr>
            <a:endParaRPr kumimoji="0" lang="en-US" sz="2200" b="1" i="0" u="none" strike="noStrike" cap="none" spc="0" normalizeH="0" baseline="0" noProof="0" dirty="0">
              <a:ln>
                <a:noFill/>
              </a:ln>
              <a:solidFill>
                <a:schemeClr val="tx1">
                  <a:alpha val="80000"/>
                </a:schemeClr>
              </a:solidFill>
              <a:uLnTx/>
              <a:uFillTx/>
              <a:latin typeface="Palatino Linotype" panose="02040502050505030304" pitchFamily="18" charset="0"/>
              <a:cs typeface="Times New Roman" panose="02020603050405020304" pitchFamily="18" charset="0"/>
            </a:endParaRPr>
          </a:p>
          <a:p>
            <a:pPr marL="0" marR="0" lvl="0" indent="-228600" algn="l" fontAlgn="auto">
              <a:spcBef>
                <a:spcPts val="0"/>
              </a:spcBef>
              <a:spcAft>
                <a:spcPts val="0"/>
              </a:spcAft>
              <a:buClrTx/>
              <a:buSzTx/>
              <a:buFont typeface="Arial" panose="020B0604020202020204" pitchFamily="34" charset="0"/>
              <a:buChar char="•"/>
              <a:tabLst/>
              <a:defRPr/>
            </a:pPr>
            <a:endParaRPr kumimoji="0" lang="en-US" sz="2200" b="1" i="0" u="none" strike="noStrike" cap="none" spc="0" normalizeH="0" baseline="0" noProof="0" dirty="0">
              <a:ln>
                <a:noFill/>
              </a:ln>
              <a:solidFill>
                <a:schemeClr val="tx1">
                  <a:alpha val="80000"/>
                </a:schemeClr>
              </a:solidFill>
              <a:uLnTx/>
              <a:uFillTx/>
              <a:latin typeface="Palatino Linotype" panose="02040502050505030304" pitchFamily="18" charset="0"/>
              <a:cs typeface="Times New Roman" panose="02020603050405020304" pitchFamily="18" charset="0"/>
            </a:endParaRPr>
          </a:p>
          <a:p>
            <a:pPr marL="0" marR="0" lvl="0" indent="-228600" algn="l" fontAlgn="auto">
              <a:spcBef>
                <a:spcPts val="0"/>
              </a:spcBef>
              <a:spcAft>
                <a:spcPts val="0"/>
              </a:spcAft>
              <a:buClrTx/>
              <a:buSzTx/>
              <a:buFont typeface="Arial" panose="020B0604020202020204" pitchFamily="34" charset="0"/>
              <a:buChar char="•"/>
              <a:tabLst/>
              <a:defRPr/>
            </a:pPr>
            <a:endParaRPr kumimoji="0" lang="en-US" sz="2200" b="1" i="0" u="none" strike="noStrike" cap="none" spc="0" normalizeH="0" baseline="0" noProof="0" dirty="0">
              <a:ln>
                <a:noFill/>
              </a:ln>
              <a:solidFill>
                <a:schemeClr val="tx1">
                  <a:alpha val="80000"/>
                </a:schemeClr>
              </a:solidFill>
              <a:uLnTx/>
              <a:uFillTx/>
              <a:latin typeface="Palatino Linotype" panose="02040502050505030304" pitchFamily="18" charset="0"/>
              <a:cs typeface="Times New Roman" panose="02020603050405020304" pitchFamily="18" charset="0"/>
            </a:endParaRPr>
          </a:p>
          <a:p>
            <a:pPr marL="0" marR="0" lvl="0" indent="-228600" algn="l" fontAlgn="auto">
              <a:spcBef>
                <a:spcPts val="0"/>
              </a:spcBef>
              <a:spcAft>
                <a:spcPts val="0"/>
              </a:spcAft>
              <a:buClrTx/>
              <a:buSzTx/>
              <a:buFont typeface="Arial" panose="020B0604020202020204" pitchFamily="34" charset="0"/>
              <a:buChar char="•"/>
              <a:tabLst/>
              <a:defRPr/>
            </a:pPr>
            <a:endParaRPr kumimoji="0" lang="en-US" sz="2200" b="1" i="0" u="none" strike="noStrike" cap="none" spc="0" normalizeH="0" baseline="0" noProof="0" dirty="0">
              <a:ln>
                <a:noFill/>
              </a:ln>
              <a:solidFill>
                <a:schemeClr val="tx1">
                  <a:alpha val="80000"/>
                </a:schemeClr>
              </a:solidFill>
              <a:uLnTx/>
              <a:uFillTx/>
              <a:latin typeface="Palatino Linotype" panose="02040502050505030304" pitchFamily="18" charset="0"/>
              <a:cs typeface="Times New Roman" panose="02020603050405020304" pitchFamily="18" charset="0"/>
            </a:endParaRPr>
          </a:p>
          <a:p>
            <a:pPr marL="0" marR="0" lvl="0" indent="-228600" algn="l" fontAlgn="auto">
              <a:spcBef>
                <a:spcPts val="1000"/>
              </a:spcBef>
              <a:spcAft>
                <a:spcPts val="0"/>
              </a:spcAft>
              <a:buClrTx/>
              <a:buSzTx/>
              <a:buFont typeface="Arial" panose="020B0604020202020204" pitchFamily="34" charset="0"/>
              <a:buChar char="•"/>
              <a:tabLst/>
              <a:defRPr/>
            </a:pPr>
            <a:endParaRPr kumimoji="0" lang="en-US" sz="2200" b="1" i="0" u="none" strike="noStrike" cap="none" spc="0" normalizeH="0" baseline="0" noProof="0" dirty="0">
              <a:ln>
                <a:noFill/>
              </a:ln>
              <a:solidFill>
                <a:schemeClr val="tx1">
                  <a:alpha val="80000"/>
                </a:schemeClr>
              </a:solidFill>
              <a:uLnTx/>
              <a:uFillTx/>
              <a:latin typeface="Palatino Linotype" panose="02040502050505030304" pitchFamily="18" charset="0"/>
              <a:cs typeface="Times New Roman" panose="02020603050405020304" pitchFamily="18" charset="0"/>
            </a:endParaRPr>
          </a:p>
        </p:txBody>
      </p:sp>
      <p:pic>
        <p:nvPicPr>
          <p:cNvPr id="13" name="Picture 12" descr="Logo&#10;&#10;Description automatically generated">
            <a:extLst>
              <a:ext uri="{FF2B5EF4-FFF2-40B4-BE49-F238E27FC236}">
                <a16:creationId xmlns:a16="http://schemas.microsoft.com/office/drawing/2014/main" id="{AF659EA5-7CC7-4415-8BB1-A8192C192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2882897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light, dark, laser, night sky&#10;&#10;Description automatically generated">
            <a:extLst>
              <a:ext uri="{FF2B5EF4-FFF2-40B4-BE49-F238E27FC236}">
                <a16:creationId xmlns:a16="http://schemas.microsoft.com/office/drawing/2014/main" id="{81B1CF4E-D451-4B65-B75D-9C29A0831172}"/>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21329"/>
          <a:stretch/>
        </p:blipFill>
        <p:spPr>
          <a:xfrm>
            <a:off x="20" y="1"/>
            <a:ext cx="12191980" cy="6857999"/>
          </a:xfrm>
          <a:prstGeom prst="rect">
            <a:avLst/>
          </a:prstGeom>
        </p:spPr>
      </p:pic>
      <p:sp>
        <p:nvSpPr>
          <p:cNvPr id="2" name="Title 1">
            <a:extLst>
              <a:ext uri="{FF2B5EF4-FFF2-40B4-BE49-F238E27FC236}">
                <a16:creationId xmlns:a16="http://schemas.microsoft.com/office/drawing/2014/main" id="{86450850-F0FB-462D-8694-EA2542BDEA35}"/>
              </a:ext>
            </a:extLst>
          </p:cNvPr>
          <p:cNvSpPr>
            <a:spLocks noGrp="1"/>
          </p:cNvSpPr>
          <p:nvPr>
            <p:ph type="title"/>
          </p:nvPr>
        </p:nvSpPr>
        <p:spPr>
          <a:xfrm>
            <a:off x="1524000" y="528481"/>
            <a:ext cx="9144000" cy="2900518"/>
          </a:xfrm>
        </p:spPr>
        <p:txBody>
          <a:bodyPr vert="horz" lIns="91440" tIns="45720" rIns="91440" bIns="45720" rtlCol="0" anchor="b">
            <a:normAutofit/>
          </a:bodyPr>
          <a:lstStyle/>
          <a:p>
            <a:pPr algn="ctr"/>
            <a:r>
              <a:rPr lang="en-US" sz="6000" b="1" dirty="0">
                <a:solidFill>
                  <a:srgbClr val="FFFFFF"/>
                </a:solidFill>
                <a:latin typeface="Palatino Linotype" panose="02040502050505030304" pitchFamily="18" charset="0"/>
              </a:rPr>
              <a:t>Thank You!</a:t>
            </a:r>
          </a:p>
        </p:txBody>
      </p:sp>
      <p:sp>
        <p:nvSpPr>
          <p:cNvPr id="11" name="Content Placeholder 2">
            <a:extLst>
              <a:ext uri="{FF2B5EF4-FFF2-40B4-BE49-F238E27FC236}">
                <a16:creationId xmlns:a16="http://schemas.microsoft.com/office/drawing/2014/main" id="{62D5DB6D-90C5-49ED-8335-1B9F52BF98F8}"/>
              </a:ext>
            </a:extLst>
          </p:cNvPr>
          <p:cNvSpPr txBox="1">
            <a:spLocks/>
          </p:cNvSpPr>
          <p:nvPr/>
        </p:nvSpPr>
        <p:spPr>
          <a:xfrm>
            <a:off x="6835875" y="344905"/>
            <a:ext cx="4758733" cy="28622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US" sz="2200" b="1" i="0" u="none" strike="noStrike" kern="1200" cap="none" spc="0" normalizeH="0" baseline="0" noProof="0">
              <a:ln>
                <a:noFill/>
              </a:ln>
              <a:solidFill>
                <a:prstClr val="white">
                  <a:alpha val="80000"/>
                </a:prstClr>
              </a:solidFill>
              <a:effectLst/>
              <a:uLnTx/>
              <a:uFillTx/>
              <a:latin typeface="Palatino Linotype" panose="02040502050505030304" pitchFamily="18" charset="0"/>
              <a:ea typeface="+mn-ea"/>
              <a:cs typeface="Times New Roman" panose="02020603050405020304" pitchFamily="18" charset="0"/>
            </a:endParaRPr>
          </a:p>
          <a:p>
            <a:pPr marL="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US" sz="2200" b="1" i="0" u="none" strike="noStrike" kern="1200" cap="none" spc="0" normalizeH="0" baseline="0" noProof="0">
              <a:ln>
                <a:noFill/>
              </a:ln>
              <a:solidFill>
                <a:prstClr val="white">
                  <a:alpha val="80000"/>
                </a:prstClr>
              </a:solidFill>
              <a:effectLst/>
              <a:uLnTx/>
              <a:uFillTx/>
              <a:latin typeface="Palatino Linotype" panose="02040502050505030304" pitchFamily="18" charset="0"/>
              <a:ea typeface="+mn-ea"/>
              <a:cs typeface="Times New Roman" panose="02020603050405020304" pitchFamily="18" charset="0"/>
            </a:endParaRPr>
          </a:p>
          <a:p>
            <a:pPr marL="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US" sz="2200" b="1" i="0" u="none" strike="noStrike" kern="1200" cap="none" spc="0" normalizeH="0" baseline="0" noProof="0">
              <a:ln>
                <a:noFill/>
              </a:ln>
              <a:solidFill>
                <a:prstClr val="white">
                  <a:alpha val="80000"/>
                </a:prstClr>
              </a:solidFill>
              <a:effectLst/>
              <a:uLnTx/>
              <a:uFillTx/>
              <a:latin typeface="Palatino Linotype" panose="02040502050505030304" pitchFamily="18" charset="0"/>
              <a:ea typeface="+mn-ea"/>
              <a:cs typeface="Times New Roman" panose="02020603050405020304" pitchFamily="18" charset="0"/>
            </a:endParaRPr>
          </a:p>
          <a:p>
            <a:pPr marL="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US" sz="2200" b="1" i="0" u="none" strike="noStrike" kern="1200" cap="none" spc="0" normalizeH="0" baseline="0" noProof="0">
              <a:ln>
                <a:noFill/>
              </a:ln>
              <a:solidFill>
                <a:prstClr val="white">
                  <a:alpha val="80000"/>
                </a:prstClr>
              </a:solidFill>
              <a:effectLst/>
              <a:uLnTx/>
              <a:uFillTx/>
              <a:latin typeface="Palatino Linotype" panose="02040502050505030304" pitchFamily="18" charset="0"/>
              <a:ea typeface="+mn-ea"/>
              <a:cs typeface="Times New Roman" panose="02020603050405020304" pitchFamily="18" charset="0"/>
            </a:endParaRPr>
          </a:p>
          <a:p>
            <a:pPr marL="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endParaRPr kumimoji="0" lang="en-US" sz="2200" b="1" i="0" u="none" strike="noStrike" kern="1200" cap="none" spc="0" normalizeH="0" baseline="0" noProof="0">
              <a:ln>
                <a:noFill/>
              </a:ln>
              <a:solidFill>
                <a:prstClr val="white">
                  <a:alpha val="80000"/>
                </a:prstClr>
              </a:solidFill>
              <a:effectLst/>
              <a:uLnTx/>
              <a:uFillTx/>
              <a:latin typeface="Palatino Linotype" panose="02040502050505030304" pitchFamily="18" charset="0"/>
              <a:ea typeface="+mn-ea"/>
              <a:cs typeface="Times New Roman" panose="02020603050405020304" pitchFamily="18" charset="0"/>
            </a:endParaRPr>
          </a:p>
        </p:txBody>
      </p:sp>
      <p:pic>
        <p:nvPicPr>
          <p:cNvPr id="13" name="Picture 12" descr="Logo&#10;&#10;Description automatically generated">
            <a:extLst>
              <a:ext uri="{FF2B5EF4-FFF2-40B4-BE49-F238E27FC236}">
                <a16:creationId xmlns:a16="http://schemas.microsoft.com/office/drawing/2014/main" id="{AF659EA5-7CC7-4415-8BB1-A8192C192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133960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light, dark, laser, night sky&#10;&#10;Description automatically generated">
            <a:extLst>
              <a:ext uri="{FF2B5EF4-FFF2-40B4-BE49-F238E27FC236}">
                <a16:creationId xmlns:a16="http://schemas.microsoft.com/office/drawing/2014/main" id="{81B1CF4E-D451-4B65-B75D-9C29A0831172}"/>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7840"/>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450850-F0FB-462D-8694-EA2542BDEA35}"/>
              </a:ext>
            </a:extLst>
          </p:cNvPr>
          <p:cNvSpPr>
            <a:spLocks noGrp="1"/>
          </p:cNvSpPr>
          <p:nvPr>
            <p:ph type="title"/>
          </p:nvPr>
        </p:nvSpPr>
        <p:spPr>
          <a:xfrm>
            <a:off x="347031" y="1173319"/>
            <a:ext cx="3438144" cy="1124712"/>
          </a:xfrm>
        </p:spPr>
        <p:txBody>
          <a:bodyPr anchor="b">
            <a:noAutofit/>
          </a:bodyPr>
          <a:lstStyle/>
          <a:p>
            <a:pPr>
              <a:lnSpc>
                <a:spcPct val="120000"/>
              </a:lnSpc>
            </a:pPr>
            <a:r>
              <a:rPr lang="en-US" sz="2800" b="1" dirty="0">
                <a:latin typeface="Palatino Linotype" panose="02040502050505030304" pitchFamily="18" charset="0"/>
              </a:rPr>
              <a:t>Activision Blizzard Revenue Analysis</a:t>
            </a:r>
          </a:p>
        </p:txBody>
      </p:sp>
      <p:sp>
        <p:nvSpPr>
          <p:cNvPr id="32"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3DF9E805-BC1B-4F26-BE98-1D826CFD9A93}"/>
              </a:ext>
            </a:extLst>
          </p:cNvPr>
          <p:cNvSpPr>
            <a:spLocks noGrp="1"/>
          </p:cNvSpPr>
          <p:nvPr>
            <p:ph idx="1"/>
          </p:nvPr>
        </p:nvSpPr>
        <p:spPr>
          <a:xfrm>
            <a:off x="0" y="2757243"/>
            <a:ext cx="5007022" cy="3207258"/>
          </a:xfrm>
        </p:spPr>
        <p:txBody>
          <a:bodyPr anchor="t">
            <a:normAutofit/>
          </a:bodyPr>
          <a:lstStyle/>
          <a:p>
            <a:pPr marL="800100" lvl="1" indent="-342900">
              <a:lnSpc>
                <a:spcPct val="120000"/>
              </a:lnSpc>
              <a:buFont typeface="+mj-lt"/>
              <a:buAutoNum type="alphaLcPeriod"/>
            </a:pPr>
            <a:r>
              <a:rPr lang="en-US" sz="2000" i="0" dirty="0">
                <a:solidFill>
                  <a:srgbClr val="000000"/>
                </a:solidFill>
                <a:effectLst/>
                <a:latin typeface="Palatino Linotype" panose="02040502050505030304" pitchFamily="18" charset="0"/>
              </a:rPr>
              <a:t>Company Overview, Income, &amp; Ranking</a:t>
            </a:r>
            <a:endParaRPr lang="en-US" sz="2000" dirty="0">
              <a:latin typeface="Palatino Linotype" panose="02040502050505030304" pitchFamily="18" charset="0"/>
            </a:endParaRPr>
          </a:p>
          <a:p>
            <a:pPr marL="800100" lvl="1" indent="-342900">
              <a:lnSpc>
                <a:spcPct val="120000"/>
              </a:lnSpc>
              <a:buFont typeface="+mj-lt"/>
              <a:buAutoNum type="alphaLcPeriod"/>
            </a:pPr>
            <a:r>
              <a:rPr lang="en-US" sz="2000" i="0" dirty="0">
                <a:solidFill>
                  <a:srgbClr val="000000"/>
                </a:solidFill>
                <a:effectLst/>
                <a:latin typeface="Palatino Linotype" panose="02040502050505030304" pitchFamily="18" charset="0"/>
              </a:rPr>
              <a:t>Revenue by Platform &amp; Distribution Channel</a:t>
            </a:r>
            <a:endParaRPr lang="en-US" sz="2000" dirty="0">
              <a:latin typeface="Palatino Linotype" panose="02040502050505030304" pitchFamily="18" charset="0"/>
            </a:endParaRPr>
          </a:p>
          <a:p>
            <a:pPr marL="800100" lvl="1" indent="-342900">
              <a:lnSpc>
                <a:spcPct val="120000"/>
              </a:lnSpc>
              <a:buFont typeface="+mj-lt"/>
              <a:buAutoNum type="alphaLcPeriod"/>
            </a:pPr>
            <a:r>
              <a:rPr lang="en-US" sz="2000" i="0" dirty="0">
                <a:solidFill>
                  <a:srgbClr val="000000"/>
                </a:solidFill>
                <a:effectLst/>
                <a:latin typeface="Palatino Linotype" panose="02040502050505030304" pitchFamily="18" charset="0"/>
              </a:rPr>
              <a:t>Revenue by Type</a:t>
            </a:r>
            <a:br>
              <a:rPr lang="en-US" sz="2000" dirty="0">
                <a:latin typeface="Palatino Linotype" panose="02040502050505030304" pitchFamily="18" charset="0"/>
              </a:rPr>
            </a:br>
            <a:endParaRPr lang="en-US" sz="2000" dirty="0">
              <a:latin typeface="Palatino Linotype" panose="02040502050505030304" pitchFamily="18" charset="0"/>
            </a:endParaRPr>
          </a:p>
          <a:p>
            <a:pPr marL="342900" indent="-342900">
              <a:lnSpc>
                <a:spcPct val="120000"/>
              </a:lnSpc>
              <a:buFont typeface="+mj-lt"/>
              <a:buAutoNum type="alphaLcPeriod"/>
            </a:pPr>
            <a:endParaRPr lang="en-US" sz="2000" dirty="0">
              <a:latin typeface="Palatino Linotype" panose="02040502050505030304" pitchFamily="18" charset="0"/>
            </a:endParaRPr>
          </a:p>
          <a:p>
            <a:pPr marL="342900" indent="-342900">
              <a:lnSpc>
                <a:spcPct val="120000"/>
              </a:lnSpc>
              <a:buFont typeface="+mj-lt"/>
              <a:buAutoNum type="alphaLcPeriod"/>
            </a:pPr>
            <a:endParaRPr lang="en-US" sz="2000" dirty="0">
              <a:solidFill>
                <a:schemeClr val="bg1">
                  <a:lumMod val="85000"/>
                </a:schemeClr>
              </a:solidFill>
              <a:latin typeface="Palatino Linotype" panose="02040502050505030304" pitchFamily="18" charset="0"/>
            </a:endParaRPr>
          </a:p>
        </p:txBody>
      </p:sp>
      <p:sp>
        <p:nvSpPr>
          <p:cNvPr id="10" name="Rectangle 9">
            <a:extLst>
              <a:ext uri="{FF2B5EF4-FFF2-40B4-BE49-F238E27FC236}">
                <a16:creationId xmlns:a16="http://schemas.microsoft.com/office/drawing/2014/main" id="{C95653A0-4B89-40F9-AC35-E0569A85FA5A}"/>
              </a:ext>
            </a:extLst>
          </p:cNvPr>
          <p:cNvSpPr/>
          <p:nvPr/>
        </p:nvSpPr>
        <p:spPr bwMode="gray">
          <a:xfrm>
            <a:off x="0" y="1816771"/>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descr="Logo&#10;&#10;Description automatically generated">
            <a:extLst>
              <a:ext uri="{FF2B5EF4-FFF2-40B4-BE49-F238E27FC236}">
                <a16:creationId xmlns:a16="http://schemas.microsoft.com/office/drawing/2014/main" id="{F3CC3266-AE37-47F5-A4BB-41455BDFC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Tree>
    <p:extLst>
      <p:ext uri="{BB962C8B-B14F-4D97-AF65-F5344CB8AC3E}">
        <p14:creationId xmlns:p14="http://schemas.microsoft.com/office/powerpoint/2010/main" val="427313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A picture containing light, dark, laser, night sky&#10;&#10;Description automatically generated">
            <a:extLst>
              <a:ext uri="{FF2B5EF4-FFF2-40B4-BE49-F238E27FC236}">
                <a16:creationId xmlns:a16="http://schemas.microsoft.com/office/drawing/2014/main" id="{A943AE9E-E4A4-448A-AD51-7EB4E310C03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l="2725" t="28299" r="7092" b="26714"/>
          <a:stretch/>
        </p:blipFill>
        <p:spPr>
          <a:xfrm>
            <a:off x="1160704" y="1668781"/>
            <a:ext cx="9870366" cy="3520438"/>
          </a:xfrm>
          <a:prstGeom prst="rect">
            <a:avLst/>
          </a:prstGeom>
        </p:spPr>
      </p:pic>
      <p:grpSp>
        <p:nvGrpSpPr>
          <p:cNvPr id="3" name="Group 2">
            <a:extLst>
              <a:ext uri="{FF2B5EF4-FFF2-40B4-BE49-F238E27FC236}">
                <a16:creationId xmlns:a16="http://schemas.microsoft.com/office/drawing/2014/main" id="{B703ACA0-E548-4B9D-87E4-A5F9A24F97B9}"/>
              </a:ext>
            </a:extLst>
          </p:cNvPr>
          <p:cNvGrpSpPr/>
          <p:nvPr/>
        </p:nvGrpSpPr>
        <p:grpSpPr>
          <a:xfrm>
            <a:off x="0" y="96650"/>
            <a:ext cx="12192000" cy="589153"/>
            <a:chOff x="0" y="180871"/>
            <a:chExt cx="12192000" cy="589153"/>
          </a:xfrm>
        </p:grpSpPr>
        <p:sp>
          <p:nvSpPr>
            <p:cNvPr id="4" name="TextBox 3">
              <a:extLst>
                <a:ext uri="{FF2B5EF4-FFF2-40B4-BE49-F238E27FC236}">
                  <a16:creationId xmlns:a16="http://schemas.microsoft.com/office/drawing/2014/main" id="{5B527273-DE41-4CC4-BB05-085BE4362AA6}"/>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Activision Blizzard Revenue Analysis: Logics</a:t>
              </a:r>
            </a:p>
          </p:txBody>
        </p:sp>
        <p:cxnSp>
          <p:nvCxnSpPr>
            <p:cNvPr id="5" name="Straight Connector 4">
              <a:extLst>
                <a:ext uri="{FF2B5EF4-FFF2-40B4-BE49-F238E27FC236}">
                  <a16:creationId xmlns:a16="http://schemas.microsoft.com/office/drawing/2014/main" id="{FCE4D04F-92B4-4E17-81F1-5A1F78B882A4}"/>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A856B3C-A4E3-4547-8556-AFA9BE34F353}"/>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pic>
        <p:nvPicPr>
          <p:cNvPr id="8" name="Picture 7" descr="Logo&#10;&#10;Description automatically generated">
            <a:extLst>
              <a:ext uri="{FF2B5EF4-FFF2-40B4-BE49-F238E27FC236}">
                <a16:creationId xmlns:a16="http://schemas.microsoft.com/office/drawing/2014/main" id="{13EC49DB-61B5-4491-995E-826680A82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0" name="Content Placeholder 8">
            <a:extLst>
              <a:ext uri="{FF2B5EF4-FFF2-40B4-BE49-F238E27FC236}">
                <a16:creationId xmlns:a16="http://schemas.microsoft.com/office/drawing/2014/main" id="{506315E3-46A1-4881-BD11-41D18CBCE93B}"/>
              </a:ext>
            </a:extLst>
          </p:cNvPr>
          <p:cNvSpPr txBox="1">
            <a:spLocks/>
          </p:cNvSpPr>
          <p:nvPr/>
        </p:nvSpPr>
        <p:spPr>
          <a:xfrm>
            <a:off x="1371600" y="2548736"/>
            <a:ext cx="9494520" cy="17605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rPr>
              <a:t>T</a:t>
            </a:r>
            <a:r>
              <a:rPr kumimoji="0" lang="en-US" altLang="zh-CN"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rPr>
              <a:t>ake an </a:t>
            </a:r>
            <a:r>
              <a:rPr lang="en-US" altLang="zh-CN" sz="2000" b="1" kern="0" dirty="0">
                <a:solidFill>
                  <a:srgbClr val="000000"/>
                </a:solidFill>
                <a:latin typeface="Palatino Linotype" panose="02040502050505030304" pitchFamily="18" charset="0"/>
              </a:rPr>
              <a:t>overview of Activision Blizzard’s history with its revenue &amp; income</a:t>
            </a:r>
          </a:p>
          <a:p>
            <a:pPr marL="342900" marR="0" lvl="0" indent="-342900" algn="l" defTabSz="914400" rtl="0" eaLnBrk="1" fontAlgn="auto" latinLnBrk="0" hangingPunct="1">
              <a:lnSpc>
                <a:spcPct val="120000"/>
              </a:lnSpc>
              <a:spcBef>
                <a:spcPts val="1000"/>
              </a:spcBef>
              <a:spcAft>
                <a:spcPts val="0"/>
              </a:spcAft>
              <a:buClr>
                <a:srgbClr val="000000"/>
              </a:buClr>
              <a:buSzPts val="2400"/>
              <a:buFont typeface="Arial" panose="020B0604020202020204" pitchFamily="34" charset="0"/>
              <a:buChar char="•"/>
              <a:tabLst/>
              <a:defRPr/>
            </a:pPr>
            <a:r>
              <a:rPr lang="en-US" altLang="zh-CN" sz="2000" b="1" kern="0" dirty="0">
                <a:solidFill>
                  <a:srgbClr val="000000"/>
                </a:solidFill>
                <a:latin typeface="Palatino Linotype" panose="02040502050505030304" pitchFamily="18" charset="0"/>
              </a:rPr>
              <a:t>See Activision Blizzard’s segmented revenue to understand its strength, weakness, &amp; the trend of sources of revenue</a:t>
            </a:r>
            <a:endParaRPr kumimoji="0" lang="en-US" sz="2000" b="1" i="0" u="none" strike="noStrike" kern="0" cap="none" spc="0" normalizeH="0" baseline="0" noProof="0" dirty="0">
              <a:ln>
                <a:noFill/>
              </a:ln>
              <a:solidFill>
                <a:srgbClr val="000000"/>
              </a:solidFill>
              <a:effectLst/>
              <a:uLnTx/>
              <a:uFillTx/>
              <a:latin typeface="Palatino Linotype" panose="02040502050505030304" pitchFamily="18" charset="0"/>
              <a:cs typeface="Calibri"/>
              <a:sym typeface="Calibri"/>
            </a:endParaRPr>
          </a:p>
        </p:txBody>
      </p:sp>
    </p:spTree>
    <p:extLst>
      <p:ext uri="{BB962C8B-B14F-4D97-AF65-F5344CB8AC3E}">
        <p14:creationId xmlns:p14="http://schemas.microsoft.com/office/powerpoint/2010/main" val="1448293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Google Shape;316;p43"/>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a:p>
        </p:txBody>
      </p:sp>
      <p:pic>
        <p:nvPicPr>
          <p:cNvPr id="9" name="Picture 8" descr="Logo&#10;&#10;Description automatically generated">
            <a:extLst>
              <a:ext uri="{FF2B5EF4-FFF2-40B4-BE49-F238E27FC236}">
                <a16:creationId xmlns:a16="http://schemas.microsoft.com/office/drawing/2014/main" id="{537B2FEE-5823-4114-9258-BF9CCB879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11" name="TextBox 10">
            <a:extLst>
              <a:ext uri="{FF2B5EF4-FFF2-40B4-BE49-F238E27FC236}">
                <a16:creationId xmlns:a16="http://schemas.microsoft.com/office/drawing/2014/main" id="{AD26115D-3932-4FE1-8003-1418F3BB550A}"/>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Activision Blizzard Annual Reports</a:t>
            </a:r>
          </a:p>
        </p:txBody>
      </p:sp>
      <p:pic>
        <p:nvPicPr>
          <p:cNvPr id="12" name="Picture 11">
            <a:extLst>
              <a:ext uri="{FF2B5EF4-FFF2-40B4-BE49-F238E27FC236}">
                <a16:creationId xmlns:a16="http://schemas.microsoft.com/office/drawing/2014/main" id="{49A4947F-3BDB-FE42-8225-006E14D61A41}"/>
              </a:ext>
            </a:extLst>
          </p:cNvPr>
          <p:cNvPicPr>
            <a:picLocks noChangeAspect="1"/>
          </p:cNvPicPr>
          <p:nvPr/>
        </p:nvPicPr>
        <p:blipFill>
          <a:blip r:embed="rId4"/>
          <a:stretch>
            <a:fillRect/>
          </a:stretch>
        </p:blipFill>
        <p:spPr>
          <a:xfrm>
            <a:off x="0" y="820969"/>
            <a:ext cx="12192000" cy="5709135"/>
          </a:xfrm>
          <a:prstGeom prst="rect">
            <a:avLst/>
          </a:prstGeom>
        </p:spPr>
      </p:pic>
      <p:grpSp>
        <p:nvGrpSpPr>
          <p:cNvPr id="10" name="Group 9">
            <a:extLst>
              <a:ext uri="{FF2B5EF4-FFF2-40B4-BE49-F238E27FC236}">
                <a16:creationId xmlns:a16="http://schemas.microsoft.com/office/drawing/2014/main" id="{D0F59730-AD7A-40CA-BBF6-5A3C1D6225BA}"/>
              </a:ext>
            </a:extLst>
          </p:cNvPr>
          <p:cNvGrpSpPr/>
          <p:nvPr/>
        </p:nvGrpSpPr>
        <p:grpSpPr>
          <a:xfrm>
            <a:off x="0" y="108681"/>
            <a:ext cx="12192000" cy="589153"/>
            <a:chOff x="0" y="180871"/>
            <a:chExt cx="12192000" cy="589153"/>
          </a:xfrm>
        </p:grpSpPr>
        <p:sp>
          <p:nvSpPr>
            <p:cNvPr id="13" name="TextBox 12">
              <a:extLst>
                <a:ext uri="{FF2B5EF4-FFF2-40B4-BE49-F238E27FC236}">
                  <a16:creationId xmlns:a16="http://schemas.microsoft.com/office/drawing/2014/main" id="{6B1CC456-8816-48FE-B1DC-B99974465432}"/>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Activision Blizzard: </a:t>
              </a:r>
              <a:r>
                <a:rPr kumimoji="0" lang="en-US" sz="24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Company Overview, Income, &amp; Ranking</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p>
          </p:txBody>
        </p:sp>
        <p:cxnSp>
          <p:nvCxnSpPr>
            <p:cNvPr id="14" name="Straight Connector 13">
              <a:extLst>
                <a:ext uri="{FF2B5EF4-FFF2-40B4-BE49-F238E27FC236}">
                  <a16:creationId xmlns:a16="http://schemas.microsoft.com/office/drawing/2014/main" id="{3509827D-AF15-4AED-924B-01958F036F3F}"/>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19896D4-3707-485E-9029-42FEBD4AFCCE}"/>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BD62C8-E841-4A93-88C0-38B9B5C7D964}"/>
              </a:ext>
            </a:extLst>
          </p:cNvPr>
          <p:cNvGrpSpPr/>
          <p:nvPr/>
        </p:nvGrpSpPr>
        <p:grpSpPr>
          <a:xfrm>
            <a:off x="0" y="108681"/>
            <a:ext cx="12192000" cy="589153"/>
            <a:chOff x="0" y="180871"/>
            <a:chExt cx="12192000" cy="589153"/>
          </a:xfrm>
        </p:grpSpPr>
        <p:sp>
          <p:nvSpPr>
            <p:cNvPr id="4" name="TextBox 3">
              <a:extLst>
                <a:ext uri="{FF2B5EF4-FFF2-40B4-BE49-F238E27FC236}">
                  <a16:creationId xmlns:a16="http://schemas.microsoft.com/office/drawing/2014/main" id="{16BA572F-947D-4D99-9BC1-1918CA7320B4}"/>
                </a:ext>
              </a:extLst>
            </p:cNvPr>
            <p:cNvSpPr txBox="1"/>
            <p:nvPr/>
          </p:nvSpPr>
          <p:spPr>
            <a:xfrm>
              <a:off x="200966" y="180871"/>
              <a:ext cx="1037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Activision Blizzard: </a:t>
              </a:r>
              <a:r>
                <a:rPr kumimoji="0" lang="en-US" sz="24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Company Overview, Income, &amp; Ranking</a:t>
              </a:r>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p>
          </p:txBody>
        </p:sp>
        <p:cxnSp>
          <p:nvCxnSpPr>
            <p:cNvPr id="5" name="Straight Connector 4">
              <a:extLst>
                <a:ext uri="{FF2B5EF4-FFF2-40B4-BE49-F238E27FC236}">
                  <a16:creationId xmlns:a16="http://schemas.microsoft.com/office/drawing/2014/main" id="{8025DCDC-0EE4-4B01-8256-EED27CA71811}"/>
                </a:ext>
              </a:extLst>
            </p:cNvPr>
            <p:cNvCxnSpPr/>
            <p:nvPr/>
          </p:nvCxnSpPr>
          <p:spPr>
            <a:xfrm>
              <a:off x="0" y="770024"/>
              <a:ext cx="12192000" cy="0"/>
            </a:xfrm>
            <a:prstGeom prst="line">
              <a:avLst/>
            </a:prstGeom>
            <a:ln w="76200">
              <a:gradFill flip="none" rotWithShape="1">
                <a:gsLst>
                  <a:gs pos="0">
                    <a:srgbClr val="A000B0"/>
                  </a:gs>
                  <a:gs pos="100000">
                    <a:srgbClr val="F0F0F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7253FF4-A0E1-4177-A1A6-16E393482CE1}"/>
                </a:ext>
              </a:extLst>
            </p:cNvPr>
            <p:cNvSpPr/>
            <p:nvPr/>
          </p:nvSpPr>
          <p:spPr bwMode="gray">
            <a:xfrm>
              <a:off x="0" y="252665"/>
              <a:ext cx="192505" cy="348916"/>
            </a:xfrm>
            <a:prstGeom prst="rect">
              <a:avLst/>
            </a:prstGeom>
            <a:solidFill>
              <a:srgbClr val="A000B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7" name="Picture 6" descr="Logo&#10;&#10;Description automatically generated">
            <a:extLst>
              <a:ext uri="{FF2B5EF4-FFF2-40B4-BE49-F238E27FC236}">
                <a16:creationId xmlns:a16="http://schemas.microsoft.com/office/drawing/2014/main" id="{E35307AF-41D3-4B55-8D0E-A2E17ACF3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070" y="0"/>
            <a:ext cx="1030941" cy="515471"/>
          </a:xfrm>
          <a:prstGeom prst="rect">
            <a:avLst/>
          </a:prstGeom>
        </p:spPr>
      </p:pic>
      <p:sp>
        <p:nvSpPr>
          <p:cNvPr id="8" name="TextBox 7">
            <a:extLst>
              <a:ext uri="{FF2B5EF4-FFF2-40B4-BE49-F238E27FC236}">
                <a16:creationId xmlns:a16="http://schemas.microsoft.com/office/drawing/2014/main" id="{B14917DE-872C-40E6-9297-424B1ACB21BF}"/>
              </a:ext>
            </a:extLst>
          </p:cNvPr>
          <p:cNvSpPr txBox="1"/>
          <p:nvPr/>
        </p:nvSpPr>
        <p:spPr>
          <a:xfrm>
            <a:off x="0" y="6627552"/>
            <a:ext cx="7234353" cy="23044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Source of data: Activision Blizzard Annual Reports</a:t>
            </a:r>
          </a:p>
        </p:txBody>
      </p:sp>
      <p:pic>
        <p:nvPicPr>
          <p:cNvPr id="10" name="Picture 9" descr="Chart, histogram&#10;&#10;Description automatically generated">
            <a:extLst>
              <a:ext uri="{FF2B5EF4-FFF2-40B4-BE49-F238E27FC236}">
                <a16:creationId xmlns:a16="http://schemas.microsoft.com/office/drawing/2014/main" id="{9278B99F-1B26-4299-A169-2E29E1917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022" y="967526"/>
            <a:ext cx="11491956" cy="4922947"/>
          </a:xfrm>
          <a:prstGeom prst="rect">
            <a:avLst/>
          </a:prstGeom>
        </p:spPr>
      </p:pic>
    </p:spTree>
    <p:extLst>
      <p:ext uri="{BB962C8B-B14F-4D97-AF65-F5344CB8AC3E}">
        <p14:creationId xmlns:p14="http://schemas.microsoft.com/office/powerpoint/2010/main" val="4089214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Deloitte_US_Onscreen">
  <a:themeElements>
    <a:clrScheme name="Deloitte colors">
      <a:dk1>
        <a:sysClr val="windowText" lastClr="000000"/>
      </a:dk1>
      <a:lt1>
        <a:sysClr val="window" lastClr="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extLst>
    <a:ext uri="{05A4C25C-085E-4340-85A3-A5531E510DB2}">
      <thm15:themeFamily xmlns:thm15="http://schemas.microsoft.com/office/thememl/2012/main" name="Deloitte_US 16_9_Onscreen.potx" id="{4AF172FF-9260-41BD-B811-0831187D3FE3}" vid="{0256454D-C4AF-4D42-BE73-953BC1601ECC}"/>
    </a:ext>
  </a:extLst>
</a:theme>
</file>

<file path=ppt/theme/theme4.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5358</TotalTime>
  <Words>5554</Words>
  <Application>Microsoft Office PowerPoint</Application>
  <PresentationFormat>Widescreen</PresentationFormat>
  <Paragraphs>366</Paragraphs>
  <Slides>50</Slides>
  <Notes>30</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50</vt:i4>
      </vt:variant>
    </vt:vector>
  </HeadingPairs>
  <TitlesOfParts>
    <vt:vector size="71" baseType="lpstr">
      <vt:lpstr>PalatinoLinotype-0-50</vt:lpstr>
      <vt:lpstr>PalatinoLinotype-0-75</vt:lpstr>
      <vt:lpstr>PalatinoLinotype-1-50</vt:lpstr>
      <vt:lpstr>Tableau Book</vt:lpstr>
      <vt:lpstr>华文细黑</vt:lpstr>
      <vt:lpstr>微软雅黑</vt:lpstr>
      <vt:lpstr>Arial</vt:lpstr>
      <vt:lpstr>Calibri</vt:lpstr>
      <vt:lpstr>Calibri Light</vt:lpstr>
      <vt:lpstr>Palatino Linotype</vt:lpstr>
      <vt:lpstr>Rockwell</vt:lpstr>
      <vt:lpstr>Times New Roman</vt:lpstr>
      <vt:lpstr>Verdana</vt:lpstr>
      <vt:lpstr>Wingdings 2</vt:lpstr>
      <vt:lpstr>Office Theme</vt:lpstr>
      <vt:lpstr>1_Office Theme</vt:lpstr>
      <vt:lpstr>5_Deloitte_US_Onscreen</vt:lpstr>
      <vt:lpstr>2_Office Theme</vt:lpstr>
      <vt:lpstr>4_office theme</vt:lpstr>
      <vt:lpstr>3_Office Theme</vt:lpstr>
      <vt:lpstr>think-cell Slide</vt:lpstr>
      <vt:lpstr>PowerPoint Presentation</vt:lpstr>
      <vt:lpstr>Agenda</vt:lpstr>
      <vt:lpstr>Problem Statement</vt:lpstr>
      <vt:lpstr>PowerPoint Presentation</vt:lpstr>
      <vt:lpstr>Our Approaches  --2 Problems to Solve</vt:lpstr>
      <vt:lpstr>Activision Blizzard Revenue Analysis</vt:lpstr>
      <vt:lpstr>PowerPoint Presentation</vt:lpstr>
      <vt:lpstr>PowerPoint Presentation</vt:lpstr>
      <vt:lpstr>PowerPoint Presentation</vt:lpstr>
      <vt:lpstr>PowerPoint Presentation</vt:lpstr>
      <vt:lpstr>PowerPoint Presentation</vt:lpstr>
      <vt:lpstr>PowerPoint Presentation</vt:lpstr>
      <vt:lpstr>Old Games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Blood Omen: Legacy Of Kain (1997)</vt:lpstr>
      <vt:lpstr>Gun (2005)</vt:lpstr>
      <vt:lpstr>Prototype 2 (2012)</vt:lpstr>
      <vt:lpstr>Metaverse Analysis</vt:lpstr>
      <vt:lpstr>Metaverse Analysis</vt:lpstr>
      <vt:lpstr>PowerPoint Presentation</vt:lpstr>
      <vt:lpstr>PowerPoint Presentation</vt:lpstr>
      <vt:lpstr>PowerPoint Presentation</vt:lpstr>
      <vt:lpstr>PowerPoint Presentation</vt:lpstr>
      <vt:lpstr>PowerPoint Presentation</vt:lpstr>
      <vt:lpstr>Metaverse Analysis</vt:lpstr>
      <vt:lpstr>PowerPoint Presentation</vt:lpstr>
      <vt:lpstr>PowerPoint Presentation</vt:lpstr>
      <vt:lpstr>PowerPoint Presentation</vt:lpstr>
      <vt:lpstr>PowerPoint Presentation</vt:lpstr>
      <vt:lpstr>Metaverse Analysis</vt:lpstr>
      <vt:lpstr>PowerPoint Presentation</vt:lpstr>
      <vt:lpstr>PowerPoint Presentation</vt:lpstr>
      <vt:lpstr>PowerPoint Presentation</vt:lpstr>
      <vt:lpstr>PowerPoint Presentation</vt:lpstr>
      <vt:lpstr>PowerPoint Presentation</vt:lpstr>
      <vt:lpstr>Metaverse Analysis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Ruoxi</dc:creator>
  <cp:lastModifiedBy>Zhang Ruoxi</cp:lastModifiedBy>
  <cp:revision>332</cp:revision>
  <dcterms:created xsi:type="dcterms:W3CDTF">2022-02-03T22:43:27Z</dcterms:created>
  <dcterms:modified xsi:type="dcterms:W3CDTF">2023-02-09T19:33:45Z</dcterms:modified>
</cp:coreProperties>
</file>